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9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105" d="100"/>
          <a:sy n="105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7F865-6CDD-43E7-8F74-6F82F47E9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E96FD-8C0F-419C-A328-F3C4D8661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AB10F-12CD-4741-A2D7-39C126991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F8F27-9507-4778-95F1-1C531377E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C27F-2295-40C7-BBE8-430278822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F702-7FD5-4068-AFF9-0B1A8249F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5492-07CE-4A12-BF86-E177AFAEE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43A79-FE63-4E7B-BE05-DAA0C9041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4F5F-4B7D-46A1-BAD4-AE0C3C412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51241-61F5-4EF9-A9C5-5A957EB1A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7947F-2406-46C2-8AB6-46BA38C22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E2310-C921-4308-A27A-AA8E7F87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D1FC2-C7C6-4AC7-A2FA-E2EF5E5A2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CEADF4-BC0C-45F7-97D1-DA194AA3D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29600" cy="3167062"/>
          </a:xfrm>
        </p:spPr>
        <p:txBody>
          <a:bodyPr/>
          <a:lstStyle/>
          <a:p>
            <a:pPr eaLnBrk="1" hangingPunct="1"/>
            <a:r>
              <a:rPr lang="ru-RU" sz="9600" b="1" i="1" dirty="0" smtClean="0">
                <a:solidFill>
                  <a:schemeClr val="accent2"/>
                </a:solidFill>
                <a:latin typeface="Monotype Corsiva" pitchFamily="66" charset="0"/>
              </a:rPr>
              <a:t>Занимательная математика</a:t>
            </a:r>
            <a:endParaRPr lang="ru-RU" sz="9600" b="1" i="1" dirty="0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571500" y="3929063"/>
            <a:ext cx="82296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Агасиева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Егане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Гаджимамедовна</a:t>
            </a:r>
            <a:endParaRPr lang="ru-RU" sz="40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Monotype Corsiva" pitchFamily="66" charset="0"/>
              </a:rPr>
              <a:t>учитель математики МКОУ «</a:t>
            </a:r>
            <a:r>
              <a:rPr lang="ru-RU" sz="4000" b="1" i="1" dirty="0" err="1" smtClean="0">
                <a:solidFill>
                  <a:schemeClr val="accent2"/>
                </a:solidFill>
                <a:latin typeface="Monotype Corsiva" pitchFamily="66" charset="0"/>
              </a:rPr>
              <a:t>Хили-Пенджикская</a:t>
            </a:r>
            <a:r>
              <a:rPr lang="ru-RU" sz="4000" b="1" i="1" dirty="0" smtClean="0">
                <a:solidFill>
                  <a:schemeClr val="accent2"/>
                </a:solidFill>
                <a:latin typeface="Monotype Corsiva" pitchFamily="66" charset="0"/>
              </a:rPr>
              <a:t> СОШ»</a:t>
            </a:r>
            <a:endParaRPr lang="ru-RU" sz="4000" b="1" i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3959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b="1" i="1" smtClean="0">
                <a:solidFill>
                  <a:srgbClr val="FF0000"/>
                </a:solidFill>
                <a:latin typeface="Monotype Corsiva" pitchFamily="66" charset="0"/>
              </a:rPr>
              <a:t>Больше  трёх одинаковых  цифр подряд  писать нельзя!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3644900"/>
            <a:ext cx="36718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5000">
                <a:solidFill>
                  <a:schemeClr val="accent2"/>
                </a:solidFill>
                <a:latin typeface="Arial Unicode MS" pitchFamily="34" charset="-128"/>
              </a:rPr>
              <a:t>IIII</a:t>
            </a:r>
            <a:endParaRPr lang="ru-RU" sz="1500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 flipV="1">
            <a:off x="1116013" y="3933825"/>
            <a:ext cx="1295400" cy="1800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635375" y="3644900"/>
            <a:ext cx="5292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5000">
                <a:solidFill>
                  <a:schemeClr val="accent2"/>
                </a:solidFill>
                <a:latin typeface="Arial Unicode MS" pitchFamily="34" charset="-128"/>
              </a:rPr>
              <a:t>XXXX</a:t>
            </a:r>
            <a:endParaRPr lang="ru-RU" sz="1500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V="1">
            <a:off x="5651500" y="3933825"/>
            <a:ext cx="1222375" cy="1800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6372225" y="2133600"/>
            <a:ext cx="936625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D6D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771775" y="2133600"/>
            <a:ext cx="1584325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V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87450" y="2133600"/>
            <a:ext cx="1524000" cy="2087563"/>
            <a:chOff x="657" y="572"/>
            <a:chExt cx="960" cy="1315"/>
          </a:xfrm>
        </p:grpSpPr>
        <p:sp>
          <p:nvSpPr>
            <p:cNvPr id="1229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338" y="572"/>
              <a:ext cx="136" cy="13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CC"/>
                  </a:solidFill>
                  <a:latin typeface="Arial"/>
                  <a:cs typeface="Arial"/>
                </a:rPr>
                <a:t>I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endParaRPr>
            </a:p>
          </p:txBody>
        </p:sp>
        <p:pic>
          <p:nvPicPr>
            <p:cNvPr id="12294" name="Picture 8" descr="buzzy_mad_md_wht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" y="754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6588125" y="2276475"/>
            <a:ext cx="1150938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D6D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692275" y="2349500"/>
            <a:ext cx="1584325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V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51275" y="2349500"/>
            <a:ext cx="1476375" cy="2087563"/>
            <a:chOff x="2880" y="2568"/>
            <a:chExt cx="930" cy="1315"/>
          </a:xfrm>
        </p:grpSpPr>
        <p:sp>
          <p:nvSpPr>
            <p:cNvPr id="1331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971" y="2568"/>
              <a:ext cx="136" cy="13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CC"/>
                  </a:solidFill>
                  <a:latin typeface="Arial"/>
                  <a:cs typeface="Arial"/>
                </a:rPr>
                <a:t>I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endParaRPr>
            </a:p>
          </p:txBody>
        </p:sp>
        <p:pic>
          <p:nvPicPr>
            <p:cNvPr id="13318" name="Picture 8" descr="buzzy_mad_md_wht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880" y="2795"/>
              <a:ext cx="93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58" name="Group 30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5851526"/>
        </p:xfrm>
        <a:graphic>
          <a:graphicData uri="http://schemas.openxmlformats.org/drawingml/2006/table">
            <a:tbl>
              <a:tblPr/>
              <a:tblGrid>
                <a:gridCol w="1176338"/>
                <a:gridCol w="1174750"/>
                <a:gridCol w="1176337"/>
                <a:gridCol w="1174750"/>
                <a:gridCol w="1176338"/>
                <a:gridCol w="1174750"/>
                <a:gridCol w="1176337"/>
              </a:tblGrid>
              <a:tr h="292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4" name="WordArt 32"/>
          <p:cNvSpPr>
            <a:spLocks noChangeArrowheads="1" noChangeShapeType="1" noTextEdit="1"/>
          </p:cNvSpPr>
          <p:nvPr/>
        </p:nvSpPr>
        <p:spPr bwMode="auto">
          <a:xfrm>
            <a:off x="900113" y="1268413"/>
            <a:ext cx="142875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I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14365" name="WordArt 33"/>
          <p:cNvSpPr>
            <a:spLocks noChangeArrowheads="1" noChangeShapeType="1" noTextEdit="1"/>
          </p:cNvSpPr>
          <p:nvPr/>
        </p:nvSpPr>
        <p:spPr bwMode="auto">
          <a:xfrm>
            <a:off x="2987675" y="1268413"/>
            <a:ext cx="720725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X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14366" name="WordArt 34"/>
          <p:cNvSpPr>
            <a:spLocks noChangeArrowheads="1" noChangeShapeType="1" noTextEdit="1"/>
          </p:cNvSpPr>
          <p:nvPr/>
        </p:nvSpPr>
        <p:spPr bwMode="auto">
          <a:xfrm>
            <a:off x="4211638" y="1268413"/>
            <a:ext cx="720725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L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14367" name="WordArt 35"/>
          <p:cNvSpPr>
            <a:spLocks noChangeArrowheads="1" noChangeShapeType="1" noTextEdit="1"/>
          </p:cNvSpPr>
          <p:nvPr/>
        </p:nvSpPr>
        <p:spPr bwMode="auto">
          <a:xfrm>
            <a:off x="5292725" y="1268413"/>
            <a:ext cx="863600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C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14368" name="WordArt 36"/>
          <p:cNvSpPr>
            <a:spLocks noChangeArrowheads="1" noChangeShapeType="1" noTextEdit="1"/>
          </p:cNvSpPr>
          <p:nvPr/>
        </p:nvSpPr>
        <p:spPr bwMode="auto">
          <a:xfrm>
            <a:off x="6588125" y="1268413"/>
            <a:ext cx="576263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D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14369" name="WordArt 37"/>
          <p:cNvSpPr>
            <a:spLocks noChangeArrowheads="1" noChangeShapeType="1" noTextEdit="1"/>
          </p:cNvSpPr>
          <p:nvPr/>
        </p:nvSpPr>
        <p:spPr bwMode="auto">
          <a:xfrm>
            <a:off x="7667625" y="1268413"/>
            <a:ext cx="865188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M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14370" name="WordArt 38"/>
          <p:cNvSpPr>
            <a:spLocks noChangeArrowheads="1" noChangeShapeType="1" noTextEdit="1"/>
          </p:cNvSpPr>
          <p:nvPr/>
        </p:nvSpPr>
        <p:spPr bwMode="auto">
          <a:xfrm>
            <a:off x="1763713" y="1268413"/>
            <a:ext cx="792162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V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14371" name="WordArt 39"/>
          <p:cNvSpPr>
            <a:spLocks noChangeArrowheads="1" noChangeShapeType="1" noTextEdit="1"/>
          </p:cNvSpPr>
          <p:nvPr/>
        </p:nvSpPr>
        <p:spPr bwMode="auto">
          <a:xfrm>
            <a:off x="755650" y="4005263"/>
            <a:ext cx="431800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372" name="WordArt 40"/>
          <p:cNvSpPr>
            <a:spLocks noChangeArrowheads="1" noChangeShapeType="1" noTextEdit="1"/>
          </p:cNvSpPr>
          <p:nvPr/>
        </p:nvSpPr>
        <p:spPr bwMode="auto">
          <a:xfrm>
            <a:off x="4140200" y="4005263"/>
            <a:ext cx="936625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50</a:t>
            </a:r>
          </a:p>
        </p:txBody>
      </p:sp>
      <p:sp>
        <p:nvSpPr>
          <p:cNvPr id="14373" name="WordArt 41"/>
          <p:cNvSpPr>
            <a:spLocks noChangeArrowheads="1" noChangeShapeType="1" noTextEdit="1"/>
          </p:cNvSpPr>
          <p:nvPr/>
        </p:nvSpPr>
        <p:spPr bwMode="auto">
          <a:xfrm>
            <a:off x="5292725" y="4005263"/>
            <a:ext cx="863600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100</a:t>
            </a:r>
          </a:p>
        </p:txBody>
      </p:sp>
      <p:sp>
        <p:nvSpPr>
          <p:cNvPr id="14374" name="WordArt 42"/>
          <p:cNvSpPr>
            <a:spLocks noChangeArrowheads="1" noChangeShapeType="1" noTextEdit="1"/>
          </p:cNvSpPr>
          <p:nvPr/>
        </p:nvSpPr>
        <p:spPr bwMode="auto">
          <a:xfrm>
            <a:off x="6516688" y="4005263"/>
            <a:ext cx="792162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500</a:t>
            </a:r>
          </a:p>
        </p:txBody>
      </p:sp>
      <p:sp>
        <p:nvSpPr>
          <p:cNvPr id="14375" name="WordArt 43"/>
          <p:cNvSpPr>
            <a:spLocks noChangeArrowheads="1" noChangeShapeType="1" noTextEdit="1"/>
          </p:cNvSpPr>
          <p:nvPr/>
        </p:nvSpPr>
        <p:spPr bwMode="auto">
          <a:xfrm>
            <a:off x="7667625" y="4005263"/>
            <a:ext cx="936625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1000</a:t>
            </a:r>
          </a:p>
        </p:txBody>
      </p:sp>
      <p:sp>
        <p:nvSpPr>
          <p:cNvPr id="14376" name="WordArt 44"/>
          <p:cNvSpPr>
            <a:spLocks noChangeArrowheads="1" noChangeShapeType="1" noTextEdit="1"/>
          </p:cNvSpPr>
          <p:nvPr/>
        </p:nvSpPr>
        <p:spPr bwMode="auto">
          <a:xfrm>
            <a:off x="2916238" y="4005263"/>
            <a:ext cx="863600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4377" name="WordArt 45"/>
          <p:cNvSpPr>
            <a:spLocks noChangeArrowheads="1" noChangeShapeType="1" noTextEdit="1"/>
          </p:cNvSpPr>
          <p:nvPr/>
        </p:nvSpPr>
        <p:spPr bwMode="auto">
          <a:xfrm>
            <a:off x="1835150" y="4005263"/>
            <a:ext cx="720725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268413"/>
            <a:ext cx="755173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000133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FF3"/>
              </a:clrFrom>
              <a:clrTo>
                <a:srgbClr val="F9FF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3068638"/>
            <a:ext cx="2124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2627313" y="4365625"/>
            <a:ext cx="11525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IV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716338"/>
            <a:ext cx="2335213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2924175"/>
            <a:ext cx="2335213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WordArt 9"/>
          <p:cNvSpPr>
            <a:spLocks noChangeArrowheads="1" noChangeShapeType="1" noTextEdit="1"/>
          </p:cNvSpPr>
          <p:nvPr/>
        </p:nvSpPr>
        <p:spPr bwMode="auto">
          <a:xfrm>
            <a:off x="6804025" y="4652963"/>
            <a:ext cx="1081088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IX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pic>
        <p:nvPicPr>
          <p:cNvPr id="15368" name="Picture 10" descr="0001185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39519"/>
              </a:clrFrom>
              <a:clrTo>
                <a:srgbClr val="03951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2492375"/>
            <a:ext cx="108108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0001185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39519"/>
              </a:clrFrom>
              <a:clrTo>
                <a:srgbClr val="03951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1700213"/>
            <a:ext cx="10810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0001185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39519"/>
              </a:clrFrom>
              <a:clrTo>
                <a:srgbClr val="03951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1916113"/>
            <a:ext cx="108108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WordArt 13"/>
          <p:cNvSpPr>
            <a:spLocks noChangeArrowheads="1" noChangeShapeType="1" noTextEdit="1"/>
          </p:cNvSpPr>
          <p:nvPr/>
        </p:nvSpPr>
        <p:spPr bwMode="auto">
          <a:xfrm>
            <a:off x="7451725" y="1844675"/>
            <a:ext cx="936625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V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pic>
        <p:nvPicPr>
          <p:cNvPr id="15372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1989138"/>
            <a:ext cx="2335213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WordArt 15"/>
          <p:cNvSpPr>
            <a:spLocks noChangeArrowheads="1" noChangeShapeType="1" noTextEdit="1"/>
          </p:cNvSpPr>
          <p:nvPr/>
        </p:nvSpPr>
        <p:spPr bwMode="auto">
          <a:xfrm>
            <a:off x="2843213" y="1989138"/>
            <a:ext cx="1514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VII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sp>
        <p:nvSpPr>
          <p:cNvPr id="15374" name="Rectangle 1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82650"/>
          </a:xfrm>
          <a:noFill/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chemeClr val="accent2"/>
                </a:solidFill>
                <a:latin typeface="Monotype Corsiva" pitchFamily="66" charset="0"/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1511300"/>
          </a:xfrm>
          <a:noFill/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chemeClr val="accent2"/>
                </a:solidFill>
                <a:latin typeface="Monotype Corsiva" pitchFamily="66" charset="0"/>
              </a:rPr>
              <a:t>Рим  был  основан в </a:t>
            </a:r>
            <a:r>
              <a:rPr lang="en-US" sz="6000" b="1" smtClean="0">
                <a:solidFill>
                  <a:srgbClr val="FF0000"/>
                </a:solidFill>
                <a:latin typeface="Arial Unicode MS" pitchFamily="34" charset="-128"/>
              </a:rPr>
              <a:t>VIII</a:t>
            </a:r>
            <a:r>
              <a:rPr lang="ru-RU" sz="6000" b="1" i="1" smtClean="0">
                <a:solidFill>
                  <a:schemeClr val="accent2"/>
                </a:solidFill>
                <a:latin typeface="Monotype Corsiva" pitchFamily="66" charset="0"/>
              </a:rPr>
              <a:t> веке до нашей эры</a:t>
            </a:r>
          </a:p>
        </p:txBody>
      </p:sp>
      <p:pic>
        <p:nvPicPr>
          <p:cNvPr id="16387" name="Picture 6" descr="Изображение 048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042988" y="2276475"/>
            <a:ext cx="69850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форум траяна2"/>
          <p:cNvPicPr>
            <a:picLocks noChangeAspect="1" noChangeArrowheads="1"/>
          </p:cNvPicPr>
          <p:nvPr/>
        </p:nvPicPr>
        <p:blipFill>
          <a:blip r:embed="rId2" cstate="print"/>
          <a:srcRect t="10655" b="1520"/>
          <a:stretch>
            <a:fillRect/>
          </a:stretch>
        </p:blipFill>
        <p:spPr bwMode="auto">
          <a:xfrm>
            <a:off x="468313" y="1219200"/>
            <a:ext cx="8207375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3203575" y="188913"/>
            <a:ext cx="2808288" cy="863600"/>
          </a:xfrm>
          <a:noFill/>
        </p:spPr>
        <p:txBody>
          <a:bodyPr/>
          <a:lstStyle/>
          <a:p>
            <a:pPr eaLnBrk="1" hangingPunct="1"/>
            <a:r>
              <a:rPr lang="ru-RU" sz="7200" b="1" i="1" smtClean="0">
                <a:solidFill>
                  <a:schemeClr val="accent2"/>
                </a:solidFill>
                <a:latin typeface="Monotype Corsiva" pitchFamily="66" charset="0"/>
              </a:rPr>
              <a:t>Форум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119813" cy="863600"/>
          </a:xfrm>
          <a:noFill/>
        </p:spPr>
        <p:txBody>
          <a:bodyPr/>
          <a:lstStyle/>
          <a:p>
            <a:pPr eaLnBrk="1" hangingPunct="1"/>
            <a:r>
              <a:rPr lang="ru-RU" sz="6600" b="1" i="1" smtClean="0">
                <a:solidFill>
                  <a:schemeClr val="accent2"/>
                </a:solidFill>
                <a:latin typeface="Monotype Corsiva" pitchFamily="66" charset="0"/>
              </a:rPr>
              <a:t>Колонна   Траяна</a:t>
            </a:r>
          </a:p>
        </p:txBody>
      </p:sp>
      <p:pic>
        <p:nvPicPr>
          <p:cNvPr id="18435" name="Picture 5" descr="колонна траяна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125538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066088" cy="1727200"/>
          </a:xfrm>
          <a:noFill/>
        </p:spPr>
        <p:txBody>
          <a:bodyPr/>
          <a:lstStyle/>
          <a:p>
            <a:pPr eaLnBrk="1" hangingPunct="1"/>
            <a:r>
              <a:rPr lang="ru-RU" sz="7200" b="1" i="1" smtClean="0">
                <a:solidFill>
                  <a:schemeClr val="accent2"/>
                </a:solidFill>
              </a:rPr>
              <a:t>5+30+3=38 (м)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95288" y="1773238"/>
            <a:ext cx="80660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000" b="1" i="1">
                <a:solidFill>
                  <a:schemeClr val="accent2"/>
                </a:solidFill>
              </a:rPr>
              <a:t>Ответ: высота колонны 38м.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339975" y="4365625"/>
            <a:ext cx="4824413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XXXVIII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066088" cy="863600"/>
          </a:xfrm>
          <a:noFill/>
        </p:spPr>
        <p:txBody>
          <a:bodyPr/>
          <a:lstStyle/>
          <a:p>
            <a:pPr eaLnBrk="1" hangingPunct="1"/>
            <a:r>
              <a:rPr lang="ru-RU" sz="6600" b="1" i="1" smtClean="0">
                <a:solidFill>
                  <a:schemeClr val="accent2"/>
                </a:solidFill>
                <a:latin typeface="Monotype Corsiva" pitchFamily="66" charset="0"/>
              </a:rPr>
              <a:t>Колизей</a:t>
            </a:r>
          </a:p>
        </p:txBody>
      </p:sp>
      <p:pic>
        <p:nvPicPr>
          <p:cNvPr id="20483" name="Picture 5" descr="колизей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8382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час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260350"/>
            <a:ext cx="379412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пира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316865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3" name="Picture 5" descr="Изображение 14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9E8"/>
              </a:clrFrom>
              <a:clrTo>
                <a:srgbClr val="EDE9E8">
                  <a:alpha val="0"/>
                </a:srgbClr>
              </a:clrTo>
            </a:clrChange>
            <a:lum bright="6000" contrast="24000"/>
          </a:blip>
          <a:srcRect r="1567" b="10283"/>
          <a:stretch>
            <a:fillRect/>
          </a:stretch>
        </p:blipFill>
        <p:spPr bwMode="auto">
          <a:xfrm>
            <a:off x="2987675" y="4221163"/>
            <a:ext cx="594042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066088" cy="1727200"/>
          </a:xfrm>
          <a:noFill/>
        </p:spPr>
        <p:txBody>
          <a:bodyPr/>
          <a:lstStyle/>
          <a:p>
            <a:pPr eaLnBrk="1" hangingPunct="1"/>
            <a:r>
              <a:rPr lang="ru-RU" sz="7200" b="1" i="1" smtClean="0">
                <a:solidFill>
                  <a:schemeClr val="accent2"/>
                </a:solidFill>
              </a:rPr>
              <a:t>80-72=8 (л.)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68313" y="2060575"/>
            <a:ext cx="80660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000" b="1" i="1">
                <a:solidFill>
                  <a:schemeClr val="accent2"/>
                </a:solidFill>
              </a:rPr>
              <a:t>Ответ: Колизей строили 8 лет.</a:t>
            </a: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3059113" y="4437063"/>
            <a:ext cx="2376487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VIII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6"/>
          <p:cNvSpPr>
            <a:spLocks noChangeArrowheads="1" noChangeShapeType="1" noTextEdit="1"/>
          </p:cNvSpPr>
          <p:nvPr/>
        </p:nvSpPr>
        <p:spPr bwMode="auto">
          <a:xfrm>
            <a:off x="395288" y="908050"/>
            <a:ext cx="18700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85 м</a:t>
            </a:r>
          </a:p>
        </p:txBody>
      </p:sp>
      <p:sp>
        <p:nvSpPr>
          <p:cNvPr id="22531" name="WordArt 7"/>
          <p:cNvSpPr>
            <a:spLocks noChangeArrowheads="1" noChangeShapeType="1" noTextEdit="1"/>
          </p:cNvSpPr>
          <p:nvPr/>
        </p:nvSpPr>
        <p:spPr bwMode="auto">
          <a:xfrm>
            <a:off x="3708400" y="908050"/>
            <a:ext cx="1871663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53 м</a:t>
            </a:r>
          </a:p>
        </p:txBody>
      </p:sp>
      <p:sp>
        <p:nvSpPr>
          <p:cNvPr id="22532" name="WordArt 8"/>
          <p:cNvSpPr>
            <a:spLocks noChangeArrowheads="1" noChangeShapeType="1" noTextEdit="1"/>
          </p:cNvSpPr>
          <p:nvPr/>
        </p:nvSpPr>
        <p:spPr bwMode="auto">
          <a:xfrm>
            <a:off x="6732588" y="981075"/>
            <a:ext cx="20145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50 м</a:t>
            </a:r>
          </a:p>
        </p:txBody>
      </p:sp>
      <p:sp>
        <p:nvSpPr>
          <p:cNvPr id="22533" name="WordArt 9"/>
          <p:cNvSpPr>
            <a:spLocks noChangeArrowheads="1" noChangeShapeType="1" noTextEdit="1"/>
          </p:cNvSpPr>
          <p:nvPr/>
        </p:nvSpPr>
        <p:spPr bwMode="auto">
          <a:xfrm>
            <a:off x="684213" y="3500438"/>
            <a:ext cx="792162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L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22534" name="WordArt 10"/>
          <p:cNvSpPr>
            <a:spLocks noChangeArrowheads="1" noChangeShapeType="1" noTextEdit="1"/>
          </p:cNvSpPr>
          <p:nvPr/>
        </p:nvSpPr>
        <p:spPr bwMode="auto">
          <a:xfrm>
            <a:off x="2987675" y="3500438"/>
            <a:ext cx="2303463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LXXXV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22535" name="WordArt 11"/>
          <p:cNvSpPr>
            <a:spLocks noChangeArrowheads="1" noChangeShapeType="1" noTextEdit="1"/>
          </p:cNvSpPr>
          <p:nvPr/>
        </p:nvSpPr>
        <p:spPr bwMode="auto">
          <a:xfrm>
            <a:off x="6804025" y="3500438"/>
            <a:ext cx="15113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LIII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258888" y="2276475"/>
            <a:ext cx="2808287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1258888" y="2276475"/>
            <a:ext cx="6408737" cy="1223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4356100" y="2276475"/>
            <a:ext cx="2808288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971550" y="5157788"/>
            <a:ext cx="72009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L, LIII, LXXXV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5" grpId="0" animBg="1"/>
      <p:bldP spid="23566" grpId="0" animBg="1"/>
      <p:bldP spid="235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993775"/>
            <a:ext cx="85344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119813" cy="863600"/>
          </a:xfrm>
          <a:noFill/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chemeClr val="accent2"/>
                </a:solidFill>
                <a:latin typeface="Monotype Corsiva" pitchFamily="66" charset="0"/>
              </a:rPr>
              <a:t>Пантеон</a:t>
            </a:r>
          </a:p>
        </p:txBody>
      </p:sp>
      <p:pic>
        <p:nvPicPr>
          <p:cNvPr id="24579" name="Picture 5" descr="панте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810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119813" cy="863600"/>
          </a:xfrm>
          <a:noFill/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chemeClr val="accent2"/>
                </a:solidFill>
                <a:latin typeface="Monotype Corsiva" pitchFamily="66" charset="0"/>
              </a:rPr>
              <a:t>Акведук</a:t>
            </a:r>
          </a:p>
        </p:txBody>
      </p:sp>
      <p:pic>
        <p:nvPicPr>
          <p:cNvPr id="25603" name="Picture 5" descr="аквед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96975"/>
            <a:ext cx="727233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72009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XI-II=IX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8677" name="Picture 5" descr="схема аквед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83804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119813" cy="863600"/>
          </a:xfrm>
          <a:noFill/>
        </p:spPr>
        <p:txBody>
          <a:bodyPr/>
          <a:lstStyle/>
          <a:p>
            <a:pPr eaLnBrk="1" hangingPunct="1"/>
            <a:r>
              <a:rPr lang="ru-RU" sz="6600" b="1" i="1" smtClean="0">
                <a:solidFill>
                  <a:schemeClr val="accent2"/>
                </a:solidFill>
                <a:latin typeface="Monotype Corsiva" pitchFamily="66" charset="0"/>
              </a:rPr>
              <a:t>Фонтан   Треви</a:t>
            </a:r>
          </a:p>
        </p:txBody>
      </p:sp>
      <p:pic>
        <p:nvPicPr>
          <p:cNvPr id="27651" name="Picture 6" descr="фонтан треви2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755650" y="1214438"/>
            <a:ext cx="7848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964612" cy="59626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Здравствуйте, друзья _____ века!</a:t>
            </a:r>
            <a:br>
              <a:rPr lang="ru-RU" sz="4000" b="1" smtClean="0">
                <a:solidFill>
                  <a:schemeClr val="accent2"/>
                </a:solidFill>
              </a:rPr>
            </a:br>
            <a:r>
              <a:rPr lang="ru-RU" sz="4000" b="1" smtClean="0">
                <a:solidFill>
                  <a:schemeClr val="accent2"/>
                </a:solidFill>
              </a:rPr>
              <a:t/>
            </a:r>
            <a:br>
              <a:rPr lang="ru-RU" sz="4000" b="1" smtClean="0">
                <a:solidFill>
                  <a:schemeClr val="accent2"/>
                </a:solidFill>
              </a:rPr>
            </a:br>
            <a:r>
              <a:rPr lang="ru-RU" sz="4000" b="1" smtClean="0">
                <a:solidFill>
                  <a:schemeClr val="accent2"/>
                </a:solidFill>
              </a:rPr>
              <a:t>Пишут вам ученики ____ века.</a:t>
            </a:r>
            <a:br>
              <a:rPr lang="ru-RU" sz="4000" b="1" smtClean="0">
                <a:solidFill>
                  <a:schemeClr val="accent2"/>
                </a:solidFill>
              </a:rPr>
            </a:br>
            <a:r>
              <a:rPr lang="ru-RU" sz="4000" b="1" smtClean="0">
                <a:solidFill>
                  <a:schemeClr val="accent2"/>
                </a:solidFill>
              </a:rPr>
              <a:t/>
            </a:r>
            <a:br>
              <a:rPr lang="ru-RU" sz="4000" b="1" smtClean="0">
                <a:solidFill>
                  <a:schemeClr val="accent2"/>
                </a:solidFill>
              </a:rPr>
            </a:br>
            <a:r>
              <a:rPr lang="ru-RU" sz="4000" b="1" smtClean="0">
                <a:solidFill>
                  <a:schemeClr val="accent2"/>
                </a:solidFill>
              </a:rPr>
              <a:t>Мы учимся в _____ классе.</a:t>
            </a:r>
            <a:br>
              <a:rPr lang="ru-RU" sz="4000" b="1" smtClean="0">
                <a:solidFill>
                  <a:schemeClr val="accent2"/>
                </a:solidFill>
              </a:rPr>
            </a:br>
            <a:r>
              <a:rPr lang="ru-RU" sz="4000" b="1" smtClean="0">
                <a:solidFill>
                  <a:schemeClr val="accent2"/>
                </a:solidFill>
              </a:rPr>
              <a:t/>
            </a:r>
            <a:br>
              <a:rPr lang="ru-RU" sz="4000" b="1" smtClean="0">
                <a:solidFill>
                  <a:schemeClr val="accent2"/>
                </a:solidFill>
              </a:rPr>
            </a:br>
            <a:r>
              <a:rPr lang="ru-RU" sz="4000" b="1" smtClean="0">
                <a:solidFill>
                  <a:schemeClr val="accent2"/>
                </a:solidFill>
              </a:rPr>
              <a:t>Сегодня ___</a:t>
            </a:r>
            <a:r>
              <a:rPr lang="en-US" sz="4000" b="1" smtClean="0">
                <a:solidFill>
                  <a:schemeClr val="accent2"/>
                </a:solidFill>
              </a:rPr>
              <a:t>__</a:t>
            </a:r>
            <a:r>
              <a:rPr lang="ru-RU" sz="4000" b="1" smtClean="0">
                <a:solidFill>
                  <a:schemeClr val="accent2"/>
                </a:solidFill>
              </a:rPr>
              <a:t>числа ___ месяца на уроке математики мы изучали _____________________.</a:t>
            </a: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5940425" y="1628775"/>
            <a:ext cx="9350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XXI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2771775" y="4076700"/>
            <a:ext cx="1079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XVIII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4932363" y="2852738"/>
            <a:ext cx="6461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III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6300788" y="404813"/>
            <a:ext cx="9350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VIII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5867400" y="4076700"/>
            <a:ext cx="647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III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2124075" y="5373688"/>
            <a:ext cx="50403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римские цифры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119813" cy="863600"/>
          </a:xfrm>
          <a:noFill/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FF0000"/>
                </a:solidFill>
                <a:latin typeface="Monotype Corsiva" pitchFamily="66" charset="0"/>
              </a:rPr>
              <a:t>Итог урока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68313" y="1484313"/>
            <a:ext cx="82804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000" b="1" i="1">
                <a:solidFill>
                  <a:schemeClr val="accent2"/>
                </a:solidFill>
                <a:latin typeface="Monotype Corsiva" pitchFamily="66" charset="0"/>
              </a:rPr>
              <a:t>На уроке мы научились …</a:t>
            </a:r>
            <a:br>
              <a:rPr lang="ru-RU" sz="6000" b="1" i="1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sz="6000" b="1" i="1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6000" b="1" i="1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sz="6000" b="1" i="1">
                <a:solidFill>
                  <a:schemeClr val="accent2"/>
                </a:solidFill>
                <a:latin typeface="Monotype Corsiva" pitchFamily="66" charset="0"/>
              </a:rPr>
              <a:t>Больше всего меня заинтересовало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119813" cy="863600"/>
          </a:xfrm>
          <a:noFill/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FF0000"/>
                </a:solidFill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50825" y="1196975"/>
            <a:ext cx="86423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chemeClr val="accent2"/>
                </a:solidFill>
                <a:latin typeface="Monotype Corsiva" pitchFamily="66" charset="0"/>
              </a:rPr>
              <a:t>Узнай, как римляне записывали многозначные числа, и какое число они написали на здании храма.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284538"/>
            <a:ext cx="2778125" cy="324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5" name="WordArt 7"/>
          <p:cNvSpPr>
            <a:spLocks noChangeArrowheads="1" noChangeShapeType="1" noTextEdit="1"/>
          </p:cNvSpPr>
          <p:nvPr/>
        </p:nvSpPr>
        <p:spPr bwMode="auto">
          <a:xfrm>
            <a:off x="5003800" y="4365625"/>
            <a:ext cx="26638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MDCCLVI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223963"/>
          </a:xfrm>
          <a:noFill/>
        </p:spPr>
        <p:txBody>
          <a:bodyPr/>
          <a:lstStyle/>
          <a:p>
            <a:pPr eaLnBrk="1" hangingPunct="1"/>
            <a:r>
              <a:rPr lang="ru-RU" sz="7200" b="1" i="1" smtClean="0">
                <a:solidFill>
                  <a:schemeClr val="accent2"/>
                </a:solidFill>
                <a:latin typeface="Monotype Corsiva" pitchFamily="66" charset="0"/>
              </a:rPr>
              <a:t>Тема урока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539750" y="2852738"/>
            <a:ext cx="8229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3000" b="1" i="1">
                <a:solidFill>
                  <a:srgbClr val="FF0000"/>
                </a:solidFill>
                <a:latin typeface="Monotype Corsiva" pitchFamily="66" charset="0"/>
              </a:rPr>
              <a:t>Римские цифры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341438"/>
            <a:ext cx="8686800" cy="4233862"/>
          </a:xfrm>
        </p:spPr>
        <p:txBody>
          <a:bodyPr/>
          <a:lstStyle/>
          <a:p>
            <a:r>
              <a:rPr lang="ru-RU" sz="15000" b="1" smtClean="0">
                <a:solidFill>
                  <a:schemeClr val="accent2"/>
                </a:solidFill>
                <a:latin typeface="Monotype Corsiva" pitchFamily="66" charset="0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223963"/>
          </a:xfrm>
          <a:noFill/>
        </p:spPr>
        <p:txBody>
          <a:bodyPr/>
          <a:lstStyle/>
          <a:p>
            <a:pPr eaLnBrk="1" hangingPunct="1"/>
            <a:r>
              <a:rPr lang="ru-RU" sz="7200" b="1" i="1" smtClean="0">
                <a:solidFill>
                  <a:schemeClr val="accent2"/>
                </a:solidFill>
                <a:latin typeface="Monotype Corsiva" pitchFamily="66" charset="0"/>
              </a:rPr>
              <a:t>Цели  урока: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539750" y="1700213"/>
            <a:ext cx="8229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</a:rPr>
              <a:t>познакомимся с римскими цифрами;</a:t>
            </a:r>
            <a:br>
              <a:rPr lang="ru-RU" sz="48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b="1" i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</a:rPr>
              <a:t>научимся читать и записывать римские числа , выполнять с ними арифметические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Oval 5"/>
          <p:cNvSpPr>
            <a:spLocks noChangeArrowheads="1"/>
          </p:cNvSpPr>
          <p:nvPr/>
        </p:nvSpPr>
        <p:spPr bwMode="auto">
          <a:xfrm rot="-2203651">
            <a:off x="3708400" y="908050"/>
            <a:ext cx="3313113" cy="5256213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римская школ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36538"/>
            <a:ext cx="720090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2195513" y="188913"/>
            <a:ext cx="5060950" cy="792162"/>
          </a:xfrm>
          <a:noFill/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accent2"/>
                </a:solidFill>
                <a:latin typeface="Monotype Corsiva" pitchFamily="66" charset="0"/>
              </a:rPr>
              <a:t>Римская    школа</a:t>
            </a:r>
          </a:p>
        </p:txBody>
      </p:sp>
      <p:pic>
        <p:nvPicPr>
          <p:cNvPr id="7172" name="Picture 6" descr="Изображение 04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9E8"/>
              </a:clrFrom>
              <a:clrTo>
                <a:srgbClr val="EDE9E8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179388" y="2708275"/>
            <a:ext cx="15287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Изображение 04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DEB"/>
              </a:clrFrom>
              <a:clrTo>
                <a:srgbClr val="EEEDEB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7086600" y="2781300"/>
            <a:ext cx="2057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4213" y="2852738"/>
            <a:ext cx="7632700" cy="20891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971550" y="3284538"/>
            <a:ext cx="68468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0 1 2 3 4 5 6 7 8 9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45500" cy="1223963"/>
          </a:xfrm>
          <a:noFill/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chemeClr val="accent2"/>
                </a:solidFill>
                <a:latin typeface="Monotype Corsiva" pitchFamily="66" charset="0"/>
              </a:rPr>
              <a:t>Основные  цифры  арабской  нумерации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chemeClr val="accent2"/>
                </a:solidFill>
                <a:latin typeface="Monotype Corsiva" pitchFamily="66" charset="0"/>
              </a:rPr>
              <a:t>Основные   цифры   римской нумерации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55650" y="2997200"/>
            <a:ext cx="7632700" cy="21605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331913" y="3716338"/>
            <a:ext cx="6227762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n-NO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I V X L C D M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8000" b="1" i="1" smtClean="0">
                <a:solidFill>
                  <a:schemeClr val="accent2"/>
                </a:solidFill>
                <a:latin typeface="Monotype Corsiva" pitchFamily="66" charset="0"/>
              </a:rPr>
              <a:t>Запомните</a:t>
            </a:r>
          </a:p>
        </p:txBody>
      </p:sp>
      <p:graphicFrame>
        <p:nvGraphicFramePr>
          <p:cNvPr id="11310" name="Group 4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2950" cy="4525963"/>
        </p:xfrm>
        <a:graphic>
          <a:graphicData uri="http://schemas.openxmlformats.org/drawingml/2006/table">
            <a:tbl>
              <a:tblPr/>
              <a:tblGrid>
                <a:gridCol w="1174750"/>
                <a:gridCol w="1176338"/>
                <a:gridCol w="1176337"/>
                <a:gridCol w="1174750"/>
                <a:gridCol w="1176338"/>
                <a:gridCol w="1176337"/>
                <a:gridCol w="1308100"/>
              </a:tblGrid>
              <a:tr h="226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9" name="WordArt 32"/>
          <p:cNvSpPr>
            <a:spLocks noChangeArrowheads="1" noChangeShapeType="1" noTextEdit="1"/>
          </p:cNvSpPr>
          <p:nvPr/>
        </p:nvSpPr>
        <p:spPr bwMode="auto">
          <a:xfrm>
            <a:off x="900113" y="2205038"/>
            <a:ext cx="730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I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sp>
        <p:nvSpPr>
          <p:cNvPr id="10270" name="WordArt 33"/>
          <p:cNvSpPr>
            <a:spLocks noChangeArrowheads="1" noChangeShapeType="1" noTextEdit="1"/>
          </p:cNvSpPr>
          <p:nvPr/>
        </p:nvSpPr>
        <p:spPr bwMode="auto">
          <a:xfrm>
            <a:off x="1835150" y="2205038"/>
            <a:ext cx="5762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V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sp>
        <p:nvSpPr>
          <p:cNvPr id="10271" name="WordArt 34"/>
          <p:cNvSpPr>
            <a:spLocks noChangeArrowheads="1" noChangeShapeType="1" noTextEdit="1"/>
          </p:cNvSpPr>
          <p:nvPr/>
        </p:nvSpPr>
        <p:spPr bwMode="auto">
          <a:xfrm>
            <a:off x="3132138" y="2205038"/>
            <a:ext cx="4318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X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sp>
        <p:nvSpPr>
          <p:cNvPr id="10272" name="WordArt 35"/>
          <p:cNvSpPr>
            <a:spLocks noChangeArrowheads="1" noChangeShapeType="1" noTextEdit="1"/>
          </p:cNvSpPr>
          <p:nvPr/>
        </p:nvSpPr>
        <p:spPr bwMode="auto">
          <a:xfrm>
            <a:off x="4356100" y="2205038"/>
            <a:ext cx="3603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L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sp>
        <p:nvSpPr>
          <p:cNvPr id="10273" name="WordArt 36"/>
          <p:cNvSpPr>
            <a:spLocks noChangeArrowheads="1" noChangeShapeType="1" noTextEdit="1"/>
          </p:cNvSpPr>
          <p:nvPr/>
        </p:nvSpPr>
        <p:spPr bwMode="auto">
          <a:xfrm>
            <a:off x="5508625" y="2205038"/>
            <a:ext cx="5032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C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sp>
        <p:nvSpPr>
          <p:cNvPr id="10274" name="WordArt 37"/>
          <p:cNvSpPr>
            <a:spLocks noChangeArrowheads="1" noChangeShapeType="1" noTextEdit="1"/>
          </p:cNvSpPr>
          <p:nvPr/>
        </p:nvSpPr>
        <p:spPr bwMode="auto">
          <a:xfrm>
            <a:off x="6732588" y="2205038"/>
            <a:ext cx="43338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D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sp>
        <p:nvSpPr>
          <p:cNvPr id="10275" name="WordArt 38"/>
          <p:cNvSpPr>
            <a:spLocks noChangeArrowheads="1" noChangeShapeType="1" noTextEdit="1"/>
          </p:cNvSpPr>
          <p:nvPr/>
        </p:nvSpPr>
        <p:spPr bwMode="auto">
          <a:xfrm>
            <a:off x="7885113" y="2205038"/>
            <a:ext cx="43338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M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sp>
        <p:nvSpPr>
          <p:cNvPr id="10276" name="WordArt 39"/>
          <p:cNvSpPr>
            <a:spLocks noChangeArrowheads="1" noChangeShapeType="1" noTextEdit="1"/>
          </p:cNvSpPr>
          <p:nvPr/>
        </p:nvSpPr>
        <p:spPr bwMode="auto">
          <a:xfrm>
            <a:off x="900113" y="4365625"/>
            <a:ext cx="2159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0277" name="WordArt 40"/>
          <p:cNvSpPr>
            <a:spLocks noChangeArrowheads="1" noChangeShapeType="1" noTextEdit="1"/>
          </p:cNvSpPr>
          <p:nvPr/>
        </p:nvSpPr>
        <p:spPr bwMode="auto">
          <a:xfrm>
            <a:off x="1979613" y="4365625"/>
            <a:ext cx="3603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0278" name="WordArt 41"/>
          <p:cNvSpPr>
            <a:spLocks noChangeArrowheads="1" noChangeShapeType="1" noTextEdit="1"/>
          </p:cNvSpPr>
          <p:nvPr/>
        </p:nvSpPr>
        <p:spPr bwMode="auto">
          <a:xfrm>
            <a:off x="3059113" y="4365625"/>
            <a:ext cx="7191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0279" name="WordArt 42"/>
          <p:cNvSpPr>
            <a:spLocks noChangeArrowheads="1" noChangeShapeType="1" noTextEdit="1"/>
          </p:cNvSpPr>
          <p:nvPr/>
        </p:nvSpPr>
        <p:spPr bwMode="auto">
          <a:xfrm>
            <a:off x="4211638" y="4365625"/>
            <a:ext cx="7191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50</a:t>
            </a:r>
          </a:p>
        </p:txBody>
      </p:sp>
      <p:sp>
        <p:nvSpPr>
          <p:cNvPr id="10280" name="WordArt 43"/>
          <p:cNvSpPr>
            <a:spLocks noChangeArrowheads="1" noChangeShapeType="1" noTextEdit="1"/>
          </p:cNvSpPr>
          <p:nvPr/>
        </p:nvSpPr>
        <p:spPr bwMode="auto">
          <a:xfrm>
            <a:off x="5292725" y="4365625"/>
            <a:ext cx="8636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100</a:t>
            </a:r>
          </a:p>
        </p:txBody>
      </p:sp>
      <p:sp>
        <p:nvSpPr>
          <p:cNvPr id="10281" name="WordArt 44"/>
          <p:cNvSpPr>
            <a:spLocks noChangeArrowheads="1" noChangeShapeType="1" noTextEdit="1"/>
          </p:cNvSpPr>
          <p:nvPr/>
        </p:nvSpPr>
        <p:spPr bwMode="auto">
          <a:xfrm>
            <a:off x="6516688" y="4365625"/>
            <a:ext cx="8636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500</a:t>
            </a:r>
          </a:p>
        </p:txBody>
      </p:sp>
      <p:sp>
        <p:nvSpPr>
          <p:cNvPr id="10282" name="WordArt 45"/>
          <p:cNvSpPr>
            <a:spLocks noChangeArrowheads="1" noChangeShapeType="1" noTextEdit="1"/>
          </p:cNvSpPr>
          <p:nvPr/>
        </p:nvSpPr>
        <p:spPr bwMode="auto">
          <a:xfrm>
            <a:off x="7596188" y="4365625"/>
            <a:ext cx="10795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200</Words>
  <Application>Microsoft Office PowerPoint</Application>
  <PresentationFormat>Экран (4:3)</PresentationFormat>
  <Paragraphs>89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Занимательная математика</vt:lpstr>
      <vt:lpstr>Слайд 2</vt:lpstr>
      <vt:lpstr>Тема урока</vt:lpstr>
      <vt:lpstr>Цели  урока:</vt:lpstr>
      <vt:lpstr>Слайд 5</vt:lpstr>
      <vt:lpstr>Римская    школа</vt:lpstr>
      <vt:lpstr>Основные  цифры  арабской  нумерации</vt:lpstr>
      <vt:lpstr>Основные   цифры   римской нумерации</vt:lpstr>
      <vt:lpstr>Запомните</vt:lpstr>
      <vt:lpstr>Слайд 10</vt:lpstr>
      <vt:lpstr>Слайд 11</vt:lpstr>
      <vt:lpstr>Слайд 12</vt:lpstr>
      <vt:lpstr>Слайд 13</vt:lpstr>
      <vt:lpstr>Физкультминутка</vt:lpstr>
      <vt:lpstr>Рим  был  основан в VIII веке до нашей эры</vt:lpstr>
      <vt:lpstr>Форум</vt:lpstr>
      <vt:lpstr>Колонна   Траяна</vt:lpstr>
      <vt:lpstr>5+30+3=38 (м)</vt:lpstr>
      <vt:lpstr>Колизей</vt:lpstr>
      <vt:lpstr>80-72=8 (л.)</vt:lpstr>
      <vt:lpstr>Слайд 21</vt:lpstr>
      <vt:lpstr>Слайд 22</vt:lpstr>
      <vt:lpstr>Пантеон</vt:lpstr>
      <vt:lpstr>Акведук</vt:lpstr>
      <vt:lpstr>Слайд 25</vt:lpstr>
      <vt:lpstr>Фонтан   Треви</vt:lpstr>
      <vt:lpstr>Здравствуйте, друзья _____ века!  Пишут вам ученики ____ века.  Мы учимся в _____ классе.  Сегодня _____числа ___ месяца на уроке математики мы изучали _____________________.</vt:lpstr>
      <vt:lpstr>Итог урока</vt:lpstr>
      <vt:lpstr>Домашнее задание</vt:lpstr>
      <vt:lpstr>Спасибо за урок!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1</cp:lastModifiedBy>
  <cp:revision>27</cp:revision>
  <dcterms:created xsi:type="dcterms:W3CDTF">2011-03-13T13:57:28Z</dcterms:created>
  <dcterms:modified xsi:type="dcterms:W3CDTF">2019-05-05T13:19:13Z</dcterms:modified>
</cp:coreProperties>
</file>