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89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5" r:id="rId28"/>
    <p:sldId id="286" r:id="rId29"/>
    <p:sldId id="287" r:id="rId30"/>
    <p:sldId id="288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4660"/>
  </p:normalViewPr>
  <p:slideViewPr>
    <p:cSldViewPr>
      <p:cViewPr varScale="1">
        <p:scale>
          <a:sx n="105" d="100"/>
          <a:sy n="105" d="100"/>
        </p:scale>
        <p:origin x="-1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7F865-6CDD-43E7-8F74-6F82F47E9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E96FD-8C0F-419C-A328-F3C4D8661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AB10F-12CD-4741-A2D7-39C126991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F8F27-9507-4778-95F1-1C531377E2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1C27F-2295-40C7-BBE8-430278822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CF702-7FD5-4068-AFF9-0B1A8249FB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55492-07CE-4A12-BF86-E177AFAEE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43A79-FE63-4E7B-BE05-DAA0C9041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F4F5F-4B7D-46A1-BAD4-AE0C3C412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51241-61F5-4EF9-A9C5-5A957EB1AC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7947F-2406-46C2-8AB6-46BA38C221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E2310-C921-4308-A27A-AA8E7F877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D1FC2-C7C6-4AC7-A2FA-E2EF5E5A2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4CEADF4-BC0C-45F7-97D1-DA194AA3D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229600" cy="3167062"/>
          </a:xfrm>
        </p:spPr>
        <p:txBody>
          <a:bodyPr/>
          <a:lstStyle/>
          <a:p>
            <a:pPr eaLnBrk="1" hangingPunct="1"/>
            <a:r>
              <a:rPr lang="ru-RU" sz="9600" b="1" i="1" dirty="0" smtClean="0">
                <a:solidFill>
                  <a:schemeClr val="accent2"/>
                </a:solidFill>
                <a:latin typeface="Monotype Corsiva" pitchFamily="66" charset="0"/>
              </a:rPr>
              <a:t>Занимательная математика</a:t>
            </a:r>
            <a:endParaRPr lang="ru-RU" sz="9600" b="1" i="1" dirty="0" smtClean="0">
              <a:solidFill>
                <a:schemeClr val="accent2"/>
              </a:solidFill>
              <a:latin typeface="Monotype Corsiva" pitchFamily="66" charset="0"/>
            </a:endParaRPr>
          </a:p>
        </p:txBody>
      </p:sp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571500" y="3929063"/>
            <a:ext cx="82296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latin typeface="Monotype Corsiva" pitchFamily="66" charset="0"/>
              </a:rPr>
              <a:t>Агасиева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Monotype Corsiva" pitchFamily="66" charset="0"/>
              </a:rPr>
              <a:t>Егане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Monotype Corsiva" pitchFamily="66" charset="0"/>
              </a:rPr>
              <a:t>Гаджимамедовна</a:t>
            </a:r>
            <a:endParaRPr lang="ru-RU" sz="4000" b="1" i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4000" b="1" i="1" dirty="0" smtClean="0">
                <a:solidFill>
                  <a:schemeClr val="accent2"/>
                </a:solidFill>
                <a:latin typeface="Monotype Corsiva" pitchFamily="66" charset="0"/>
              </a:rPr>
              <a:t>учитель математики МКОУ «</a:t>
            </a:r>
            <a:r>
              <a:rPr lang="ru-RU" sz="4000" b="1" i="1" dirty="0" err="1" smtClean="0">
                <a:solidFill>
                  <a:schemeClr val="accent2"/>
                </a:solidFill>
                <a:latin typeface="Monotype Corsiva" pitchFamily="66" charset="0"/>
              </a:rPr>
              <a:t>Хили-Пенджикская</a:t>
            </a:r>
            <a:r>
              <a:rPr lang="ru-RU" sz="4000" b="1" i="1" dirty="0" smtClean="0">
                <a:solidFill>
                  <a:schemeClr val="accent2"/>
                </a:solidFill>
                <a:latin typeface="Monotype Corsiva" pitchFamily="66" charset="0"/>
              </a:rPr>
              <a:t> СОШ»</a:t>
            </a:r>
            <a:endParaRPr lang="ru-RU" sz="4000" b="1" i="1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39592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6600" b="1" i="1" smtClean="0">
                <a:solidFill>
                  <a:srgbClr val="FF0000"/>
                </a:solidFill>
                <a:latin typeface="Monotype Corsiva" pitchFamily="66" charset="0"/>
              </a:rPr>
              <a:t>Больше  трёх одинаковых  цифр подряд  писать нельзя!</a:t>
            </a: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0" y="3644900"/>
            <a:ext cx="36718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15000">
                <a:solidFill>
                  <a:schemeClr val="accent2"/>
                </a:solidFill>
                <a:latin typeface="Arial Unicode MS" pitchFamily="34" charset="-128"/>
              </a:rPr>
              <a:t>IIII</a:t>
            </a:r>
            <a:endParaRPr lang="ru-RU" sz="15000">
              <a:solidFill>
                <a:schemeClr val="accent2"/>
              </a:solidFill>
              <a:latin typeface="Arial Unicode MS" pitchFamily="34" charset="-128"/>
            </a:endParaRPr>
          </a:p>
        </p:txBody>
      </p:sp>
      <p:sp>
        <p:nvSpPr>
          <p:cNvPr id="11268" name="Line 5"/>
          <p:cNvSpPr>
            <a:spLocks noChangeShapeType="1"/>
          </p:cNvSpPr>
          <p:nvPr/>
        </p:nvSpPr>
        <p:spPr bwMode="auto">
          <a:xfrm flipV="1">
            <a:off x="1116013" y="3933825"/>
            <a:ext cx="1295400" cy="18002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3635375" y="3644900"/>
            <a:ext cx="529272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15000">
                <a:solidFill>
                  <a:schemeClr val="accent2"/>
                </a:solidFill>
                <a:latin typeface="Arial Unicode MS" pitchFamily="34" charset="-128"/>
              </a:rPr>
              <a:t>XXXX</a:t>
            </a:r>
            <a:endParaRPr lang="ru-RU" sz="15000">
              <a:solidFill>
                <a:schemeClr val="accent2"/>
              </a:solidFill>
              <a:latin typeface="Arial Unicode MS" pitchFamily="34" charset="-128"/>
            </a:endParaRPr>
          </a:p>
        </p:txBody>
      </p:sp>
      <p:sp>
        <p:nvSpPr>
          <p:cNvPr id="11270" name="Line 7"/>
          <p:cNvSpPr>
            <a:spLocks noChangeShapeType="1"/>
          </p:cNvSpPr>
          <p:nvPr/>
        </p:nvSpPr>
        <p:spPr bwMode="auto">
          <a:xfrm flipV="1">
            <a:off x="5651500" y="3933825"/>
            <a:ext cx="1222375" cy="18002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6372225" y="2133600"/>
            <a:ext cx="936625" cy="2087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6D6DFF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2771775" y="2133600"/>
            <a:ext cx="1584325" cy="2089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V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187450" y="2133600"/>
            <a:ext cx="1524000" cy="2087563"/>
            <a:chOff x="657" y="572"/>
            <a:chExt cx="960" cy="1315"/>
          </a:xfrm>
        </p:grpSpPr>
        <p:sp>
          <p:nvSpPr>
            <p:cNvPr id="12293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338" y="572"/>
              <a:ext cx="136" cy="131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Arial"/>
                  <a:cs typeface="Arial"/>
                </a:rPr>
                <a:t>I</a:t>
              </a:r>
              <a:endPara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endParaRPr>
            </a:p>
          </p:txBody>
        </p:sp>
        <p:pic>
          <p:nvPicPr>
            <p:cNvPr id="12294" name="Picture 8" descr="buzzy_mad_md_wht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7" y="754"/>
              <a:ext cx="96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6588125" y="2276475"/>
            <a:ext cx="1150938" cy="2087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6D6DFF"/>
                </a:solidFill>
                <a:latin typeface="Arial"/>
                <a:cs typeface="Arial"/>
              </a:rPr>
              <a:t>6</a:t>
            </a:r>
          </a:p>
        </p:txBody>
      </p:sp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1692275" y="2349500"/>
            <a:ext cx="1584325" cy="2089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V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851275" y="2349500"/>
            <a:ext cx="1476375" cy="2087563"/>
            <a:chOff x="2880" y="2568"/>
            <a:chExt cx="930" cy="1315"/>
          </a:xfrm>
        </p:grpSpPr>
        <p:sp>
          <p:nvSpPr>
            <p:cNvPr id="13317" name="WordArt 7"/>
            <p:cNvSpPr>
              <a:spLocks noChangeArrowheads="1" noChangeShapeType="1" noTextEdit="1"/>
            </p:cNvSpPr>
            <p:nvPr/>
          </p:nvSpPr>
          <p:spPr bwMode="auto">
            <a:xfrm>
              <a:off x="2971" y="2568"/>
              <a:ext cx="136" cy="131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Arial"/>
                  <a:cs typeface="Arial"/>
                </a:rPr>
                <a:t>I</a:t>
              </a:r>
              <a:endPara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endParaRPr>
            </a:p>
          </p:txBody>
        </p:sp>
        <p:pic>
          <p:nvPicPr>
            <p:cNvPr id="13318" name="Picture 8" descr="buzzy_mad_md_wht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2880" y="2795"/>
              <a:ext cx="93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58" name="Group 30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6"/>
        </p:xfrm>
        <a:graphic>
          <a:graphicData uri="http://schemas.openxmlformats.org/drawingml/2006/table">
            <a:tbl>
              <a:tblPr/>
              <a:tblGrid>
                <a:gridCol w="1176338"/>
                <a:gridCol w="1174750"/>
                <a:gridCol w="1176337"/>
                <a:gridCol w="1174750"/>
                <a:gridCol w="1176338"/>
                <a:gridCol w="1174750"/>
                <a:gridCol w="1176337"/>
              </a:tblGrid>
              <a:tr h="29257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7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64" name="WordArt 32"/>
          <p:cNvSpPr>
            <a:spLocks noChangeArrowheads="1" noChangeShapeType="1" noTextEdit="1"/>
          </p:cNvSpPr>
          <p:nvPr/>
        </p:nvSpPr>
        <p:spPr bwMode="auto">
          <a:xfrm>
            <a:off x="900113" y="1268413"/>
            <a:ext cx="142875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I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14365" name="WordArt 33"/>
          <p:cNvSpPr>
            <a:spLocks noChangeArrowheads="1" noChangeShapeType="1" noTextEdit="1"/>
          </p:cNvSpPr>
          <p:nvPr/>
        </p:nvSpPr>
        <p:spPr bwMode="auto">
          <a:xfrm>
            <a:off x="2987675" y="1268413"/>
            <a:ext cx="720725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X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14366" name="WordArt 34"/>
          <p:cNvSpPr>
            <a:spLocks noChangeArrowheads="1" noChangeShapeType="1" noTextEdit="1"/>
          </p:cNvSpPr>
          <p:nvPr/>
        </p:nvSpPr>
        <p:spPr bwMode="auto">
          <a:xfrm>
            <a:off x="4211638" y="1268413"/>
            <a:ext cx="720725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L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14367" name="WordArt 35"/>
          <p:cNvSpPr>
            <a:spLocks noChangeArrowheads="1" noChangeShapeType="1" noTextEdit="1"/>
          </p:cNvSpPr>
          <p:nvPr/>
        </p:nvSpPr>
        <p:spPr bwMode="auto">
          <a:xfrm>
            <a:off x="5292725" y="1268413"/>
            <a:ext cx="863600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C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14368" name="WordArt 36"/>
          <p:cNvSpPr>
            <a:spLocks noChangeArrowheads="1" noChangeShapeType="1" noTextEdit="1"/>
          </p:cNvSpPr>
          <p:nvPr/>
        </p:nvSpPr>
        <p:spPr bwMode="auto">
          <a:xfrm>
            <a:off x="6588125" y="1268413"/>
            <a:ext cx="576263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D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14369" name="WordArt 37"/>
          <p:cNvSpPr>
            <a:spLocks noChangeArrowheads="1" noChangeShapeType="1" noTextEdit="1"/>
          </p:cNvSpPr>
          <p:nvPr/>
        </p:nvSpPr>
        <p:spPr bwMode="auto">
          <a:xfrm>
            <a:off x="7667625" y="1268413"/>
            <a:ext cx="865188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M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14370" name="WordArt 38"/>
          <p:cNvSpPr>
            <a:spLocks noChangeArrowheads="1" noChangeShapeType="1" noTextEdit="1"/>
          </p:cNvSpPr>
          <p:nvPr/>
        </p:nvSpPr>
        <p:spPr bwMode="auto">
          <a:xfrm>
            <a:off x="1763713" y="1268413"/>
            <a:ext cx="792162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V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14371" name="WordArt 39"/>
          <p:cNvSpPr>
            <a:spLocks noChangeArrowheads="1" noChangeShapeType="1" noTextEdit="1"/>
          </p:cNvSpPr>
          <p:nvPr/>
        </p:nvSpPr>
        <p:spPr bwMode="auto">
          <a:xfrm>
            <a:off x="755650" y="4005263"/>
            <a:ext cx="431800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4372" name="WordArt 40"/>
          <p:cNvSpPr>
            <a:spLocks noChangeArrowheads="1" noChangeShapeType="1" noTextEdit="1"/>
          </p:cNvSpPr>
          <p:nvPr/>
        </p:nvSpPr>
        <p:spPr bwMode="auto">
          <a:xfrm>
            <a:off x="4140200" y="4005263"/>
            <a:ext cx="936625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50</a:t>
            </a:r>
          </a:p>
        </p:txBody>
      </p:sp>
      <p:sp>
        <p:nvSpPr>
          <p:cNvPr id="14373" name="WordArt 41"/>
          <p:cNvSpPr>
            <a:spLocks noChangeArrowheads="1" noChangeShapeType="1" noTextEdit="1"/>
          </p:cNvSpPr>
          <p:nvPr/>
        </p:nvSpPr>
        <p:spPr bwMode="auto">
          <a:xfrm>
            <a:off x="5292725" y="4005263"/>
            <a:ext cx="863600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100</a:t>
            </a:r>
          </a:p>
        </p:txBody>
      </p:sp>
      <p:sp>
        <p:nvSpPr>
          <p:cNvPr id="14374" name="WordArt 42"/>
          <p:cNvSpPr>
            <a:spLocks noChangeArrowheads="1" noChangeShapeType="1" noTextEdit="1"/>
          </p:cNvSpPr>
          <p:nvPr/>
        </p:nvSpPr>
        <p:spPr bwMode="auto">
          <a:xfrm>
            <a:off x="6516688" y="4005263"/>
            <a:ext cx="792162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500</a:t>
            </a:r>
          </a:p>
        </p:txBody>
      </p:sp>
      <p:sp>
        <p:nvSpPr>
          <p:cNvPr id="14375" name="WordArt 43"/>
          <p:cNvSpPr>
            <a:spLocks noChangeArrowheads="1" noChangeShapeType="1" noTextEdit="1"/>
          </p:cNvSpPr>
          <p:nvPr/>
        </p:nvSpPr>
        <p:spPr bwMode="auto">
          <a:xfrm>
            <a:off x="7667625" y="4005263"/>
            <a:ext cx="936625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1000</a:t>
            </a:r>
          </a:p>
        </p:txBody>
      </p:sp>
      <p:sp>
        <p:nvSpPr>
          <p:cNvPr id="14376" name="WordArt 44"/>
          <p:cNvSpPr>
            <a:spLocks noChangeArrowheads="1" noChangeShapeType="1" noTextEdit="1"/>
          </p:cNvSpPr>
          <p:nvPr/>
        </p:nvSpPr>
        <p:spPr bwMode="auto">
          <a:xfrm>
            <a:off x="2916238" y="4005263"/>
            <a:ext cx="863600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10</a:t>
            </a:r>
          </a:p>
        </p:txBody>
      </p:sp>
      <p:sp>
        <p:nvSpPr>
          <p:cNvPr id="14377" name="WordArt 45"/>
          <p:cNvSpPr>
            <a:spLocks noChangeArrowheads="1" noChangeShapeType="1" noTextEdit="1"/>
          </p:cNvSpPr>
          <p:nvPr/>
        </p:nvSpPr>
        <p:spPr bwMode="auto">
          <a:xfrm>
            <a:off x="1835150" y="4005263"/>
            <a:ext cx="720725" cy="134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1268413"/>
            <a:ext cx="7551738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5" descr="000133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3"/>
              </a:clrFrom>
              <a:clrTo>
                <a:srgbClr val="F9FF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3068638"/>
            <a:ext cx="21240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WordArt 6"/>
          <p:cNvSpPr>
            <a:spLocks noChangeArrowheads="1" noChangeShapeType="1" noTextEdit="1"/>
          </p:cNvSpPr>
          <p:nvPr/>
        </p:nvSpPr>
        <p:spPr bwMode="auto">
          <a:xfrm>
            <a:off x="2627313" y="4365625"/>
            <a:ext cx="1152525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IV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1536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716338"/>
            <a:ext cx="2335213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725" y="2924175"/>
            <a:ext cx="2335213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WordArt 9"/>
          <p:cNvSpPr>
            <a:spLocks noChangeArrowheads="1" noChangeShapeType="1" noTextEdit="1"/>
          </p:cNvSpPr>
          <p:nvPr/>
        </p:nvSpPr>
        <p:spPr bwMode="auto">
          <a:xfrm>
            <a:off x="6804025" y="4652963"/>
            <a:ext cx="1081088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IX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15368" name="Picture 10" descr="0001185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39519"/>
              </a:clrFrom>
              <a:clrTo>
                <a:srgbClr val="03951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9563" y="2492375"/>
            <a:ext cx="1081087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1" descr="0001185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39519"/>
              </a:clrFrom>
              <a:clrTo>
                <a:srgbClr val="03951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488" y="1700213"/>
            <a:ext cx="108108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2" descr="0001185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39519"/>
              </a:clrFrom>
              <a:clrTo>
                <a:srgbClr val="03951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325" y="1916113"/>
            <a:ext cx="1081088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WordArt 13"/>
          <p:cNvSpPr>
            <a:spLocks noChangeArrowheads="1" noChangeShapeType="1" noTextEdit="1"/>
          </p:cNvSpPr>
          <p:nvPr/>
        </p:nvSpPr>
        <p:spPr bwMode="auto">
          <a:xfrm>
            <a:off x="7451725" y="1844675"/>
            <a:ext cx="936625" cy="1100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V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15372" name="Picture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1F5F8"/>
              </a:clrFrom>
              <a:clrTo>
                <a:srgbClr val="F1F5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1989138"/>
            <a:ext cx="2335213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WordArt 15"/>
          <p:cNvSpPr>
            <a:spLocks noChangeArrowheads="1" noChangeShapeType="1" noTextEdit="1"/>
          </p:cNvSpPr>
          <p:nvPr/>
        </p:nvSpPr>
        <p:spPr bwMode="auto">
          <a:xfrm>
            <a:off x="2843213" y="1989138"/>
            <a:ext cx="1514475" cy="1028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VII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5374" name="Rectangle 16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882650"/>
          </a:xfrm>
          <a:noFill/>
        </p:spPr>
        <p:txBody>
          <a:bodyPr/>
          <a:lstStyle/>
          <a:p>
            <a:pPr eaLnBrk="1" hangingPunct="1"/>
            <a:r>
              <a:rPr lang="ru-RU" sz="6000" b="1" i="1" smtClean="0">
                <a:solidFill>
                  <a:schemeClr val="accent2"/>
                </a:solidFill>
                <a:latin typeface="Monotype Corsiva" pitchFamily="66" charset="0"/>
              </a:rPr>
              <a:t>Физкультминутка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569325" cy="1511300"/>
          </a:xfrm>
          <a:noFill/>
        </p:spPr>
        <p:txBody>
          <a:bodyPr/>
          <a:lstStyle/>
          <a:p>
            <a:pPr eaLnBrk="1" hangingPunct="1"/>
            <a:r>
              <a:rPr lang="ru-RU" sz="6000" b="1" i="1" smtClean="0">
                <a:solidFill>
                  <a:schemeClr val="accent2"/>
                </a:solidFill>
                <a:latin typeface="Monotype Corsiva" pitchFamily="66" charset="0"/>
              </a:rPr>
              <a:t>Рим  был  основан в </a:t>
            </a:r>
            <a:r>
              <a:rPr lang="en-US" sz="6000" b="1" smtClean="0">
                <a:solidFill>
                  <a:srgbClr val="FF0000"/>
                </a:solidFill>
                <a:latin typeface="Arial Unicode MS" pitchFamily="34" charset="-128"/>
              </a:rPr>
              <a:t>VIII</a:t>
            </a:r>
            <a:r>
              <a:rPr lang="ru-RU" sz="6000" b="1" i="1" smtClean="0">
                <a:solidFill>
                  <a:schemeClr val="accent2"/>
                </a:solidFill>
                <a:latin typeface="Monotype Corsiva" pitchFamily="66" charset="0"/>
              </a:rPr>
              <a:t> веке до нашей эры</a:t>
            </a:r>
          </a:p>
        </p:txBody>
      </p:sp>
      <p:pic>
        <p:nvPicPr>
          <p:cNvPr id="16387" name="Picture 6" descr="Изображение 048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1042988" y="2276475"/>
            <a:ext cx="6985000" cy="433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форум траяна2"/>
          <p:cNvPicPr>
            <a:picLocks noChangeAspect="1" noChangeArrowheads="1"/>
          </p:cNvPicPr>
          <p:nvPr/>
        </p:nvPicPr>
        <p:blipFill>
          <a:blip r:embed="rId2" cstate="print"/>
          <a:srcRect t="10655" b="1520"/>
          <a:stretch>
            <a:fillRect/>
          </a:stretch>
        </p:blipFill>
        <p:spPr bwMode="auto">
          <a:xfrm>
            <a:off x="468313" y="1219200"/>
            <a:ext cx="8207375" cy="553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4"/>
          <p:cNvSpPr>
            <a:spLocks noGrp="1" noChangeArrowheads="1"/>
          </p:cNvSpPr>
          <p:nvPr>
            <p:ph type="title"/>
          </p:nvPr>
        </p:nvSpPr>
        <p:spPr>
          <a:xfrm>
            <a:off x="3203575" y="188913"/>
            <a:ext cx="2808288" cy="863600"/>
          </a:xfrm>
          <a:noFill/>
        </p:spPr>
        <p:txBody>
          <a:bodyPr/>
          <a:lstStyle/>
          <a:p>
            <a:pPr eaLnBrk="1" hangingPunct="1"/>
            <a:r>
              <a:rPr lang="ru-RU" sz="7200" b="1" i="1" smtClean="0">
                <a:solidFill>
                  <a:schemeClr val="accent2"/>
                </a:solidFill>
                <a:latin typeface="Monotype Corsiva" pitchFamily="66" charset="0"/>
              </a:rPr>
              <a:t>Форум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1476375" y="188913"/>
            <a:ext cx="6119813" cy="863600"/>
          </a:xfrm>
          <a:noFill/>
        </p:spPr>
        <p:txBody>
          <a:bodyPr/>
          <a:lstStyle/>
          <a:p>
            <a:pPr eaLnBrk="1" hangingPunct="1"/>
            <a:r>
              <a:rPr lang="ru-RU" sz="6600" b="1" i="1" smtClean="0">
                <a:solidFill>
                  <a:schemeClr val="accent2"/>
                </a:solidFill>
                <a:latin typeface="Monotype Corsiva" pitchFamily="66" charset="0"/>
              </a:rPr>
              <a:t>Колонна   Траяна</a:t>
            </a:r>
          </a:p>
        </p:txBody>
      </p:sp>
      <p:pic>
        <p:nvPicPr>
          <p:cNvPr id="18435" name="Picture 5" descr="колонна траяна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1125538"/>
            <a:ext cx="3657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066088" cy="1727200"/>
          </a:xfrm>
          <a:noFill/>
        </p:spPr>
        <p:txBody>
          <a:bodyPr/>
          <a:lstStyle/>
          <a:p>
            <a:pPr eaLnBrk="1" hangingPunct="1"/>
            <a:r>
              <a:rPr lang="ru-RU" sz="7200" b="1" i="1" smtClean="0">
                <a:solidFill>
                  <a:schemeClr val="accent2"/>
                </a:solidFill>
              </a:rPr>
              <a:t>5+30+3=38 (м)</a:t>
            </a: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395288" y="1773238"/>
            <a:ext cx="80660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6000" b="1" i="1">
                <a:solidFill>
                  <a:schemeClr val="accent2"/>
                </a:solidFill>
              </a:rPr>
              <a:t>Ответ: высота колонны 38м.</a:t>
            </a:r>
          </a:p>
        </p:txBody>
      </p:sp>
      <p:sp>
        <p:nvSpPr>
          <p:cNvPr id="20486" name="WordArt 6"/>
          <p:cNvSpPr>
            <a:spLocks noChangeArrowheads="1" noChangeShapeType="1" noTextEdit="1"/>
          </p:cNvSpPr>
          <p:nvPr/>
        </p:nvSpPr>
        <p:spPr bwMode="auto">
          <a:xfrm>
            <a:off x="2339975" y="4365625"/>
            <a:ext cx="4824413" cy="1441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XXXVIII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066088" cy="863600"/>
          </a:xfrm>
          <a:noFill/>
        </p:spPr>
        <p:txBody>
          <a:bodyPr/>
          <a:lstStyle/>
          <a:p>
            <a:pPr eaLnBrk="1" hangingPunct="1"/>
            <a:r>
              <a:rPr lang="ru-RU" sz="6600" b="1" i="1" smtClean="0">
                <a:solidFill>
                  <a:schemeClr val="accent2"/>
                </a:solidFill>
                <a:latin typeface="Monotype Corsiva" pitchFamily="66" charset="0"/>
              </a:rPr>
              <a:t>Колизей</a:t>
            </a:r>
          </a:p>
        </p:txBody>
      </p:sp>
      <p:pic>
        <p:nvPicPr>
          <p:cNvPr id="20483" name="Picture 5" descr="колизей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052513"/>
            <a:ext cx="838200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часы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263" y="260350"/>
            <a:ext cx="3794125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пира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88913"/>
            <a:ext cx="3168650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1733" name="Picture 5" descr="Изображение 14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DE9E8"/>
              </a:clrFrom>
              <a:clrTo>
                <a:srgbClr val="EDE9E8">
                  <a:alpha val="0"/>
                </a:srgbClr>
              </a:clrTo>
            </a:clrChange>
            <a:lum bright="6000" contrast="24000"/>
          </a:blip>
          <a:srcRect r="1567" b="10283"/>
          <a:stretch>
            <a:fillRect/>
          </a:stretch>
        </p:blipFill>
        <p:spPr bwMode="auto">
          <a:xfrm>
            <a:off x="2987675" y="4221163"/>
            <a:ext cx="5940425" cy="208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1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1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1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066088" cy="1727200"/>
          </a:xfrm>
          <a:noFill/>
        </p:spPr>
        <p:txBody>
          <a:bodyPr/>
          <a:lstStyle/>
          <a:p>
            <a:pPr eaLnBrk="1" hangingPunct="1"/>
            <a:r>
              <a:rPr lang="ru-RU" sz="7200" b="1" i="1" smtClean="0">
                <a:solidFill>
                  <a:schemeClr val="accent2"/>
                </a:solidFill>
              </a:rPr>
              <a:t>80-72=8 (л.)</a:t>
            </a: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468313" y="2060575"/>
            <a:ext cx="80660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6000" b="1" i="1">
                <a:solidFill>
                  <a:schemeClr val="accent2"/>
                </a:solidFill>
              </a:rPr>
              <a:t>Ответ: Колизей строили 8 лет.</a:t>
            </a:r>
          </a:p>
        </p:txBody>
      </p:sp>
      <p:sp>
        <p:nvSpPr>
          <p:cNvPr id="22534" name="WordArt 6"/>
          <p:cNvSpPr>
            <a:spLocks noChangeArrowheads="1" noChangeShapeType="1" noTextEdit="1"/>
          </p:cNvSpPr>
          <p:nvPr/>
        </p:nvSpPr>
        <p:spPr bwMode="auto">
          <a:xfrm>
            <a:off x="3059113" y="4437063"/>
            <a:ext cx="2376487" cy="1441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VIII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6"/>
          <p:cNvSpPr>
            <a:spLocks noChangeArrowheads="1" noChangeShapeType="1" noTextEdit="1"/>
          </p:cNvSpPr>
          <p:nvPr/>
        </p:nvSpPr>
        <p:spPr bwMode="auto">
          <a:xfrm>
            <a:off x="395288" y="908050"/>
            <a:ext cx="187007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85 м</a:t>
            </a:r>
          </a:p>
        </p:txBody>
      </p:sp>
      <p:sp>
        <p:nvSpPr>
          <p:cNvPr id="22531" name="WordArt 7"/>
          <p:cNvSpPr>
            <a:spLocks noChangeArrowheads="1" noChangeShapeType="1" noTextEdit="1"/>
          </p:cNvSpPr>
          <p:nvPr/>
        </p:nvSpPr>
        <p:spPr bwMode="auto">
          <a:xfrm>
            <a:off x="3708400" y="908050"/>
            <a:ext cx="1871663" cy="1150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53 м</a:t>
            </a:r>
          </a:p>
        </p:txBody>
      </p:sp>
      <p:sp>
        <p:nvSpPr>
          <p:cNvPr id="22532" name="WordArt 8"/>
          <p:cNvSpPr>
            <a:spLocks noChangeArrowheads="1" noChangeShapeType="1" noTextEdit="1"/>
          </p:cNvSpPr>
          <p:nvPr/>
        </p:nvSpPr>
        <p:spPr bwMode="auto">
          <a:xfrm>
            <a:off x="6732588" y="981075"/>
            <a:ext cx="2014537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50 м</a:t>
            </a:r>
          </a:p>
        </p:txBody>
      </p:sp>
      <p:sp>
        <p:nvSpPr>
          <p:cNvPr id="22533" name="WordArt 9"/>
          <p:cNvSpPr>
            <a:spLocks noChangeArrowheads="1" noChangeShapeType="1" noTextEdit="1"/>
          </p:cNvSpPr>
          <p:nvPr/>
        </p:nvSpPr>
        <p:spPr bwMode="auto">
          <a:xfrm>
            <a:off x="684213" y="3500438"/>
            <a:ext cx="792162" cy="1296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L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22534" name="WordArt 10"/>
          <p:cNvSpPr>
            <a:spLocks noChangeArrowheads="1" noChangeShapeType="1" noTextEdit="1"/>
          </p:cNvSpPr>
          <p:nvPr/>
        </p:nvSpPr>
        <p:spPr bwMode="auto">
          <a:xfrm>
            <a:off x="2987675" y="3500438"/>
            <a:ext cx="2303463" cy="1296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LXXXV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22535" name="WordArt 11"/>
          <p:cNvSpPr>
            <a:spLocks noChangeArrowheads="1" noChangeShapeType="1" noTextEdit="1"/>
          </p:cNvSpPr>
          <p:nvPr/>
        </p:nvSpPr>
        <p:spPr bwMode="auto">
          <a:xfrm>
            <a:off x="6804025" y="3500438"/>
            <a:ext cx="1511300" cy="1296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Arial"/>
                <a:cs typeface="Arial"/>
              </a:rPr>
              <a:t>LIII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>
            <a:off x="1258888" y="2276475"/>
            <a:ext cx="2808287" cy="10080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1258888" y="2276475"/>
            <a:ext cx="6408737" cy="12239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>
            <a:off x="4356100" y="2276475"/>
            <a:ext cx="2808288" cy="10080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67" name="WordArt 15"/>
          <p:cNvSpPr>
            <a:spLocks noChangeArrowheads="1" noChangeShapeType="1" noTextEdit="1"/>
          </p:cNvSpPr>
          <p:nvPr/>
        </p:nvSpPr>
        <p:spPr bwMode="auto">
          <a:xfrm>
            <a:off x="971550" y="5157788"/>
            <a:ext cx="720090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L, LIII, LXXXV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4" grpId="0" animBg="1"/>
      <p:bldP spid="23565" grpId="0" animBg="1"/>
      <p:bldP spid="23566" grpId="0" animBg="1"/>
      <p:bldP spid="2356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775" y="993775"/>
            <a:ext cx="8534400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1476375" y="188913"/>
            <a:ext cx="6119813" cy="863600"/>
          </a:xfrm>
          <a:noFill/>
        </p:spPr>
        <p:txBody>
          <a:bodyPr/>
          <a:lstStyle/>
          <a:p>
            <a:pPr eaLnBrk="1" hangingPunct="1"/>
            <a:r>
              <a:rPr lang="ru-RU" sz="6000" b="1" i="1" smtClean="0">
                <a:solidFill>
                  <a:schemeClr val="accent2"/>
                </a:solidFill>
                <a:latin typeface="Monotype Corsiva" pitchFamily="66" charset="0"/>
              </a:rPr>
              <a:t>Пантеон</a:t>
            </a:r>
          </a:p>
        </p:txBody>
      </p:sp>
      <p:pic>
        <p:nvPicPr>
          <p:cNvPr id="24579" name="Picture 5" descr="панте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981075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1476375" y="188913"/>
            <a:ext cx="6119813" cy="863600"/>
          </a:xfrm>
          <a:noFill/>
        </p:spPr>
        <p:txBody>
          <a:bodyPr/>
          <a:lstStyle/>
          <a:p>
            <a:pPr eaLnBrk="1" hangingPunct="1"/>
            <a:r>
              <a:rPr lang="ru-RU" sz="6000" b="1" i="1" smtClean="0">
                <a:solidFill>
                  <a:schemeClr val="accent2"/>
                </a:solidFill>
                <a:latin typeface="Monotype Corsiva" pitchFamily="66" charset="0"/>
              </a:rPr>
              <a:t>Акведук</a:t>
            </a:r>
          </a:p>
        </p:txBody>
      </p:sp>
      <p:pic>
        <p:nvPicPr>
          <p:cNvPr id="25603" name="Picture 5" descr="акведу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196975"/>
            <a:ext cx="7272337" cy="5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WordArt 4"/>
          <p:cNvSpPr>
            <a:spLocks noChangeArrowheads="1" noChangeShapeType="1" noTextEdit="1"/>
          </p:cNvSpPr>
          <p:nvPr/>
        </p:nvSpPr>
        <p:spPr bwMode="auto">
          <a:xfrm>
            <a:off x="971550" y="404813"/>
            <a:ext cx="720090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XI-II=IX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28677" name="Picture 5" descr="схема акведу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349500"/>
            <a:ext cx="83804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>
          <a:xfrm>
            <a:off x="1476375" y="188913"/>
            <a:ext cx="6119813" cy="863600"/>
          </a:xfrm>
          <a:noFill/>
        </p:spPr>
        <p:txBody>
          <a:bodyPr/>
          <a:lstStyle/>
          <a:p>
            <a:pPr eaLnBrk="1" hangingPunct="1"/>
            <a:r>
              <a:rPr lang="ru-RU" sz="6600" b="1" i="1" smtClean="0">
                <a:solidFill>
                  <a:schemeClr val="accent2"/>
                </a:solidFill>
                <a:latin typeface="Monotype Corsiva" pitchFamily="66" charset="0"/>
              </a:rPr>
              <a:t>Фонтан   Треви</a:t>
            </a:r>
          </a:p>
        </p:txBody>
      </p:sp>
      <p:pic>
        <p:nvPicPr>
          <p:cNvPr id="27651" name="Picture 6" descr="фонтан треви2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/>
          <a:stretch>
            <a:fillRect/>
          </a:stretch>
        </p:blipFill>
        <p:spPr bwMode="auto">
          <a:xfrm>
            <a:off x="755650" y="1214438"/>
            <a:ext cx="78486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964612" cy="596265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accent2"/>
                </a:solidFill>
              </a:rPr>
              <a:t>Здравствуйте, друзья _____ века!</a:t>
            </a:r>
            <a:br>
              <a:rPr lang="ru-RU" sz="4000" b="1" smtClean="0">
                <a:solidFill>
                  <a:schemeClr val="accent2"/>
                </a:solidFill>
              </a:rPr>
            </a:br>
            <a:r>
              <a:rPr lang="ru-RU" sz="4000" b="1" smtClean="0">
                <a:solidFill>
                  <a:schemeClr val="accent2"/>
                </a:solidFill>
              </a:rPr>
              <a:t/>
            </a:r>
            <a:br>
              <a:rPr lang="ru-RU" sz="4000" b="1" smtClean="0">
                <a:solidFill>
                  <a:schemeClr val="accent2"/>
                </a:solidFill>
              </a:rPr>
            </a:br>
            <a:r>
              <a:rPr lang="ru-RU" sz="4000" b="1" smtClean="0">
                <a:solidFill>
                  <a:schemeClr val="accent2"/>
                </a:solidFill>
              </a:rPr>
              <a:t>Пишут вам ученики ____ века.</a:t>
            </a:r>
            <a:br>
              <a:rPr lang="ru-RU" sz="4000" b="1" smtClean="0">
                <a:solidFill>
                  <a:schemeClr val="accent2"/>
                </a:solidFill>
              </a:rPr>
            </a:br>
            <a:r>
              <a:rPr lang="ru-RU" sz="4000" b="1" smtClean="0">
                <a:solidFill>
                  <a:schemeClr val="accent2"/>
                </a:solidFill>
              </a:rPr>
              <a:t/>
            </a:r>
            <a:br>
              <a:rPr lang="ru-RU" sz="4000" b="1" smtClean="0">
                <a:solidFill>
                  <a:schemeClr val="accent2"/>
                </a:solidFill>
              </a:rPr>
            </a:br>
            <a:r>
              <a:rPr lang="ru-RU" sz="4000" b="1" smtClean="0">
                <a:solidFill>
                  <a:schemeClr val="accent2"/>
                </a:solidFill>
              </a:rPr>
              <a:t>Мы учимся в _____ классе.</a:t>
            </a:r>
            <a:br>
              <a:rPr lang="ru-RU" sz="4000" b="1" smtClean="0">
                <a:solidFill>
                  <a:schemeClr val="accent2"/>
                </a:solidFill>
              </a:rPr>
            </a:br>
            <a:r>
              <a:rPr lang="ru-RU" sz="4000" b="1" smtClean="0">
                <a:solidFill>
                  <a:schemeClr val="accent2"/>
                </a:solidFill>
              </a:rPr>
              <a:t/>
            </a:r>
            <a:br>
              <a:rPr lang="ru-RU" sz="4000" b="1" smtClean="0">
                <a:solidFill>
                  <a:schemeClr val="accent2"/>
                </a:solidFill>
              </a:rPr>
            </a:br>
            <a:r>
              <a:rPr lang="ru-RU" sz="4000" b="1" smtClean="0">
                <a:solidFill>
                  <a:schemeClr val="accent2"/>
                </a:solidFill>
              </a:rPr>
              <a:t>Сегодня ___</a:t>
            </a:r>
            <a:r>
              <a:rPr lang="en-US" sz="4000" b="1" smtClean="0">
                <a:solidFill>
                  <a:schemeClr val="accent2"/>
                </a:solidFill>
              </a:rPr>
              <a:t>__</a:t>
            </a:r>
            <a:r>
              <a:rPr lang="ru-RU" sz="4000" b="1" smtClean="0">
                <a:solidFill>
                  <a:schemeClr val="accent2"/>
                </a:solidFill>
              </a:rPr>
              <a:t>числа ___ месяца на уроке математики мы изучали _____________________.</a:t>
            </a:r>
          </a:p>
        </p:txBody>
      </p:sp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5940425" y="1628775"/>
            <a:ext cx="93503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XXI</a:t>
            </a:r>
            <a:endParaRPr lang="ru-RU" sz="3600" kern="1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2773" name="WordArt 5"/>
          <p:cNvSpPr>
            <a:spLocks noChangeArrowheads="1" noChangeShapeType="1" noTextEdit="1"/>
          </p:cNvSpPr>
          <p:nvPr/>
        </p:nvSpPr>
        <p:spPr bwMode="auto">
          <a:xfrm>
            <a:off x="2771775" y="4076700"/>
            <a:ext cx="10795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XVIII</a:t>
            </a:r>
            <a:endParaRPr lang="ru-RU" sz="3600" kern="1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2774" name="WordArt 6"/>
          <p:cNvSpPr>
            <a:spLocks noChangeArrowheads="1" noChangeShapeType="1" noTextEdit="1"/>
          </p:cNvSpPr>
          <p:nvPr/>
        </p:nvSpPr>
        <p:spPr bwMode="auto">
          <a:xfrm>
            <a:off x="4932363" y="2852738"/>
            <a:ext cx="646112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III</a:t>
            </a:r>
            <a:endParaRPr lang="ru-RU" sz="3600" kern="1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2775" name="WordArt 7"/>
          <p:cNvSpPr>
            <a:spLocks noChangeArrowheads="1" noChangeShapeType="1" noTextEdit="1"/>
          </p:cNvSpPr>
          <p:nvPr/>
        </p:nvSpPr>
        <p:spPr bwMode="auto">
          <a:xfrm>
            <a:off x="6300788" y="404813"/>
            <a:ext cx="935037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VIII</a:t>
            </a:r>
            <a:endParaRPr lang="ru-RU" sz="3600" kern="1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2776" name="WordArt 8"/>
          <p:cNvSpPr>
            <a:spLocks noChangeArrowheads="1" noChangeShapeType="1" noTextEdit="1"/>
          </p:cNvSpPr>
          <p:nvPr/>
        </p:nvSpPr>
        <p:spPr bwMode="auto">
          <a:xfrm>
            <a:off x="5867400" y="4076700"/>
            <a:ext cx="6477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III</a:t>
            </a:r>
            <a:endParaRPr lang="ru-RU" sz="3600" kern="1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2777" name="WordArt 9"/>
          <p:cNvSpPr>
            <a:spLocks noChangeArrowheads="1" noChangeShapeType="1" noTextEdit="1"/>
          </p:cNvSpPr>
          <p:nvPr/>
        </p:nvSpPr>
        <p:spPr bwMode="auto">
          <a:xfrm>
            <a:off x="2124075" y="5373688"/>
            <a:ext cx="5040313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римские цифры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  <p:bldP spid="32773" grpId="0" animBg="1"/>
      <p:bldP spid="32774" grpId="0" animBg="1"/>
      <p:bldP spid="32775" grpId="0" animBg="1"/>
      <p:bldP spid="32776" grpId="0" animBg="1"/>
      <p:bldP spid="3277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>
          <a:xfrm>
            <a:off x="1476375" y="188913"/>
            <a:ext cx="6119813" cy="863600"/>
          </a:xfrm>
          <a:noFill/>
        </p:spPr>
        <p:txBody>
          <a:bodyPr/>
          <a:lstStyle/>
          <a:p>
            <a:pPr eaLnBrk="1" hangingPunct="1"/>
            <a:r>
              <a:rPr lang="ru-RU" sz="6000" b="1" i="1" smtClean="0">
                <a:solidFill>
                  <a:srgbClr val="FF0000"/>
                </a:solidFill>
                <a:latin typeface="Monotype Corsiva" pitchFamily="66" charset="0"/>
              </a:rPr>
              <a:t>Итог урока</a:t>
            </a:r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468313" y="1484313"/>
            <a:ext cx="828040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6000" b="1" i="1">
                <a:solidFill>
                  <a:schemeClr val="accent2"/>
                </a:solidFill>
                <a:latin typeface="Monotype Corsiva" pitchFamily="66" charset="0"/>
              </a:rPr>
              <a:t>На уроке мы научились …</a:t>
            </a:r>
            <a:br>
              <a:rPr lang="ru-RU" sz="6000" b="1" i="1">
                <a:solidFill>
                  <a:schemeClr val="accent2"/>
                </a:solidFill>
                <a:latin typeface="Monotype Corsiva" pitchFamily="66" charset="0"/>
              </a:rPr>
            </a:br>
            <a:r>
              <a:rPr lang="ru-RU" sz="6000" b="1" i="1">
                <a:solidFill>
                  <a:schemeClr val="accent2"/>
                </a:solidFill>
                <a:latin typeface="Monotype Corsiva" pitchFamily="66" charset="0"/>
              </a:rPr>
              <a:t/>
            </a:r>
            <a:br>
              <a:rPr lang="ru-RU" sz="6000" b="1" i="1">
                <a:solidFill>
                  <a:schemeClr val="accent2"/>
                </a:solidFill>
                <a:latin typeface="Monotype Corsiva" pitchFamily="66" charset="0"/>
              </a:rPr>
            </a:br>
            <a:r>
              <a:rPr lang="ru-RU" sz="6000" b="1" i="1">
                <a:solidFill>
                  <a:schemeClr val="accent2"/>
                </a:solidFill>
                <a:latin typeface="Monotype Corsiva" pitchFamily="66" charset="0"/>
              </a:rPr>
              <a:t>Больше всего меня заинтересовало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>
          <a:xfrm>
            <a:off x="1476375" y="188913"/>
            <a:ext cx="6119813" cy="863600"/>
          </a:xfrm>
          <a:noFill/>
        </p:spPr>
        <p:txBody>
          <a:bodyPr/>
          <a:lstStyle/>
          <a:p>
            <a:pPr eaLnBrk="1" hangingPunct="1"/>
            <a:r>
              <a:rPr lang="ru-RU" sz="6000" b="1" i="1" smtClean="0">
                <a:solidFill>
                  <a:srgbClr val="FF0000"/>
                </a:solidFill>
                <a:latin typeface="Monotype Corsiva" pitchFamily="66" charset="0"/>
              </a:rPr>
              <a:t>Домашнее задание</a:t>
            </a:r>
          </a:p>
        </p:txBody>
      </p:sp>
      <p:sp>
        <p:nvSpPr>
          <p:cNvPr id="30723" name="Rectangle 5"/>
          <p:cNvSpPr>
            <a:spLocks noChangeArrowheads="1"/>
          </p:cNvSpPr>
          <p:nvPr/>
        </p:nvSpPr>
        <p:spPr bwMode="auto">
          <a:xfrm>
            <a:off x="250825" y="1196975"/>
            <a:ext cx="86423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 i="1">
                <a:solidFill>
                  <a:schemeClr val="accent2"/>
                </a:solidFill>
                <a:latin typeface="Monotype Corsiva" pitchFamily="66" charset="0"/>
              </a:rPr>
              <a:t>Узнай, как римляне записывали многозначные числа, и какое число они написали на здании храма.</a:t>
            </a:r>
          </a:p>
        </p:txBody>
      </p:sp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3284538"/>
            <a:ext cx="2778125" cy="3240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25" name="WordArt 7"/>
          <p:cNvSpPr>
            <a:spLocks noChangeArrowheads="1" noChangeShapeType="1" noTextEdit="1"/>
          </p:cNvSpPr>
          <p:nvPr/>
        </p:nvSpPr>
        <p:spPr bwMode="auto">
          <a:xfrm>
            <a:off x="5003800" y="4365625"/>
            <a:ext cx="266382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MDCCLVI</a:t>
            </a:r>
            <a:endParaRPr lang="ru-RU" sz="3600" kern="1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223963"/>
          </a:xfrm>
          <a:noFill/>
        </p:spPr>
        <p:txBody>
          <a:bodyPr/>
          <a:lstStyle/>
          <a:p>
            <a:pPr eaLnBrk="1" hangingPunct="1"/>
            <a:r>
              <a:rPr lang="ru-RU" sz="7200" b="1" i="1" smtClean="0">
                <a:solidFill>
                  <a:schemeClr val="accent2"/>
                </a:solidFill>
                <a:latin typeface="Monotype Corsiva" pitchFamily="66" charset="0"/>
              </a:rPr>
              <a:t>Тема урока</a:t>
            </a:r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539750" y="2852738"/>
            <a:ext cx="82296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3000" b="1" i="1">
                <a:solidFill>
                  <a:srgbClr val="FF0000"/>
                </a:solidFill>
                <a:latin typeface="Monotype Corsiva" pitchFamily="66" charset="0"/>
              </a:rPr>
              <a:t>Римские цифры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341438"/>
            <a:ext cx="8686800" cy="4233862"/>
          </a:xfrm>
        </p:spPr>
        <p:txBody>
          <a:bodyPr/>
          <a:lstStyle/>
          <a:p>
            <a:r>
              <a:rPr lang="ru-RU" sz="15000" b="1" smtClean="0">
                <a:solidFill>
                  <a:schemeClr val="accent2"/>
                </a:solidFill>
                <a:latin typeface="Monotype Corsiva" pitchFamily="66" charset="0"/>
              </a:rPr>
              <a:t>Спасибо за урок!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223963"/>
          </a:xfrm>
          <a:noFill/>
        </p:spPr>
        <p:txBody>
          <a:bodyPr/>
          <a:lstStyle/>
          <a:p>
            <a:pPr eaLnBrk="1" hangingPunct="1"/>
            <a:r>
              <a:rPr lang="ru-RU" sz="7200" b="1" i="1" smtClean="0">
                <a:solidFill>
                  <a:schemeClr val="accent2"/>
                </a:solidFill>
                <a:latin typeface="Monotype Corsiva" pitchFamily="66" charset="0"/>
              </a:rPr>
              <a:t>Цели  урока:</a:t>
            </a:r>
          </a:p>
        </p:txBody>
      </p: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539750" y="1700213"/>
            <a:ext cx="82296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800" b="1" i="1" dirty="0">
                <a:solidFill>
                  <a:srgbClr val="FF0000"/>
                </a:solidFill>
                <a:latin typeface="Monotype Corsiva" pitchFamily="66" charset="0"/>
              </a:rPr>
              <a:t>познакомимся с римскими цифрами;</a:t>
            </a:r>
            <a:br>
              <a:rPr lang="ru-RU" sz="4800" b="1" i="1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4800" b="1" i="1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4800" b="1" i="1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4800" b="1" i="1" dirty="0">
                <a:solidFill>
                  <a:srgbClr val="FF0000"/>
                </a:solidFill>
                <a:latin typeface="Monotype Corsiva" pitchFamily="66" charset="0"/>
              </a:rPr>
              <a:t>научимся читать и записывать римские числа , выполнять с ними арифметические действия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Рисунок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Oval 5"/>
          <p:cNvSpPr>
            <a:spLocks noChangeArrowheads="1"/>
          </p:cNvSpPr>
          <p:nvPr/>
        </p:nvSpPr>
        <p:spPr bwMode="auto">
          <a:xfrm rot="-2203651">
            <a:off x="3708400" y="908050"/>
            <a:ext cx="3313113" cy="5256213"/>
          </a:xfrm>
          <a:prstGeom prst="ellips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римская школ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236538"/>
            <a:ext cx="7200900" cy="620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>
          <a:xfrm>
            <a:off x="2195513" y="188913"/>
            <a:ext cx="5060950" cy="792162"/>
          </a:xfrm>
          <a:noFill/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chemeClr val="accent2"/>
                </a:solidFill>
                <a:latin typeface="Monotype Corsiva" pitchFamily="66" charset="0"/>
              </a:rPr>
              <a:t>Римская    школа</a:t>
            </a:r>
          </a:p>
        </p:txBody>
      </p:sp>
      <p:pic>
        <p:nvPicPr>
          <p:cNvPr id="7172" name="Picture 6" descr="Изображение 04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DE9E8"/>
              </a:clrFrom>
              <a:clrTo>
                <a:srgbClr val="EDE9E8">
                  <a:alpha val="0"/>
                </a:srgbClr>
              </a:clrTo>
            </a:clrChange>
            <a:lum contrast="24000"/>
          </a:blip>
          <a:srcRect/>
          <a:stretch>
            <a:fillRect/>
          </a:stretch>
        </p:blipFill>
        <p:spPr bwMode="auto">
          <a:xfrm>
            <a:off x="179388" y="2708275"/>
            <a:ext cx="152876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 descr="Изображение 04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DEB"/>
              </a:clrFrom>
              <a:clrTo>
                <a:srgbClr val="EEEDEB">
                  <a:alpha val="0"/>
                </a:srgbClr>
              </a:clrTo>
            </a:clrChange>
            <a:lum contrast="24000"/>
          </a:blip>
          <a:srcRect/>
          <a:stretch>
            <a:fillRect/>
          </a:stretch>
        </p:blipFill>
        <p:spPr bwMode="auto">
          <a:xfrm>
            <a:off x="7086600" y="2781300"/>
            <a:ext cx="2057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684213" y="2852738"/>
            <a:ext cx="7632700" cy="20891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WordArt 5"/>
          <p:cNvSpPr>
            <a:spLocks noChangeArrowheads="1" noChangeShapeType="1" noTextEdit="1"/>
          </p:cNvSpPr>
          <p:nvPr/>
        </p:nvSpPr>
        <p:spPr bwMode="auto">
          <a:xfrm>
            <a:off x="971550" y="3284538"/>
            <a:ext cx="6846888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0 1 2 3 4 5 6 7 8 9</a:t>
            </a:r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549275"/>
            <a:ext cx="8445500" cy="1223963"/>
          </a:xfrm>
          <a:noFill/>
        </p:spPr>
        <p:txBody>
          <a:bodyPr/>
          <a:lstStyle/>
          <a:p>
            <a:pPr eaLnBrk="1" hangingPunct="1"/>
            <a:r>
              <a:rPr lang="ru-RU" sz="5400" b="1" i="1" smtClean="0">
                <a:solidFill>
                  <a:schemeClr val="accent2"/>
                </a:solidFill>
                <a:latin typeface="Monotype Corsiva" pitchFamily="66" charset="0"/>
              </a:rPr>
              <a:t>Основные  цифры  арабской  нумерации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ru-RU" sz="5400" b="1" i="1" smtClean="0">
                <a:solidFill>
                  <a:schemeClr val="accent2"/>
                </a:solidFill>
                <a:latin typeface="Monotype Corsiva" pitchFamily="66" charset="0"/>
              </a:rPr>
              <a:t>Основные   цифры   римской нумерации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755650" y="2997200"/>
            <a:ext cx="7632700" cy="216058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1331913" y="3716338"/>
            <a:ext cx="6227762" cy="904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n-NO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I V X L C D M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8000" b="1" i="1" smtClean="0">
                <a:solidFill>
                  <a:schemeClr val="accent2"/>
                </a:solidFill>
                <a:latin typeface="Monotype Corsiva" pitchFamily="66" charset="0"/>
              </a:rPr>
              <a:t>Запомните</a:t>
            </a:r>
          </a:p>
        </p:txBody>
      </p:sp>
      <p:graphicFrame>
        <p:nvGraphicFramePr>
          <p:cNvPr id="11310" name="Group 4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62950" cy="4525963"/>
        </p:xfrm>
        <a:graphic>
          <a:graphicData uri="http://schemas.openxmlformats.org/drawingml/2006/table">
            <a:tbl>
              <a:tblPr/>
              <a:tblGrid>
                <a:gridCol w="1174750"/>
                <a:gridCol w="1176338"/>
                <a:gridCol w="1176337"/>
                <a:gridCol w="1174750"/>
                <a:gridCol w="1176338"/>
                <a:gridCol w="1176337"/>
                <a:gridCol w="1308100"/>
              </a:tblGrid>
              <a:tr h="2263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69" name="WordArt 32"/>
          <p:cNvSpPr>
            <a:spLocks noChangeArrowheads="1" noChangeShapeType="1" noTextEdit="1"/>
          </p:cNvSpPr>
          <p:nvPr/>
        </p:nvSpPr>
        <p:spPr bwMode="auto">
          <a:xfrm>
            <a:off x="900113" y="2205038"/>
            <a:ext cx="730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I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0270" name="WordArt 33"/>
          <p:cNvSpPr>
            <a:spLocks noChangeArrowheads="1" noChangeShapeType="1" noTextEdit="1"/>
          </p:cNvSpPr>
          <p:nvPr/>
        </p:nvSpPr>
        <p:spPr bwMode="auto">
          <a:xfrm>
            <a:off x="1835150" y="2205038"/>
            <a:ext cx="576263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V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0271" name="WordArt 34"/>
          <p:cNvSpPr>
            <a:spLocks noChangeArrowheads="1" noChangeShapeType="1" noTextEdit="1"/>
          </p:cNvSpPr>
          <p:nvPr/>
        </p:nvSpPr>
        <p:spPr bwMode="auto">
          <a:xfrm>
            <a:off x="3132138" y="2205038"/>
            <a:ext cx="431800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X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0272" name="WordArt 35"/>
          <p:cNvSpPr>
            <a:spLocks noChangeArrowheads="1" noChangeShapeType="1" noTextEdit="1"/>
          </p:cNvSpPr>
          <p:nvPr/>
        </p:nvSpPr>
        <p:spPr bwMode="auto">
          <a:xfrm>
            <a:off x="4356100" y="2205038"/>
            <a:ext cx="360363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L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0273" name="WordArt 36"/>
          <p:cNvSpPr>
            <a:spLocks noChangeArrowheads="1" noChangeShapeType="1" noTextEdit="1"/>
          </p:cNvSpPr>
          <p:nvPr/>
        </p:nvSpPr>
        <p:spPr bwMode="auto">
          <a:xfrm>
            <a:off x="5508625" y="2205038"/>
            <a:ext cx="503238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C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0274" name="WordArt 37"/>
          <p:cNvSpPr>
            <a:spLocks noChangeArrowheads="1" noChangeShapeType="1" noTextEdit="1"/>
          </p:cNvSpPr>
          <p:nvPr/>
        </p:nvSpPr>
        <p:spPr bwMode="auto">
          <a:xfrm>
            <a:off x="6732588" y="2205038"/>
            <a:ext cx="433387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D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0275" name="WordArt 38"/>
          <p:cNvSpPr>
            <a:spLocks noChangeArrowheads="1" noChangeShapeType="1" noTextEdit="1"/>
          </p:cNvSpPr>
          <p:nvPr/>
        </p:nvSpPr>
        <p:spPr bwMode="auto">
          <a:xfrm>
            <a:off x="7885113" y="2205038"/>
            <a:ext cx="433387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M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0276" name="WordArt 39"/>
          <p:cNvSpPr>
            <a:spLocks noChangeArrowheads="1" noChangeShapeType="1" noTextEdit="1"/>
          </p:cNvSpPr>
          <p:nvPr/>
        </p:nvSpPr>
        <p:spPr bwMode="auto">
          <a:xfrm>
            <a:off x="900113" y="4365625"/>
            <a:ext cx="21590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0277" name="WordArt 40"/>
          <p:cNvSpPr>
            <a:spLocks noChangeArrowheads="1" noChangeShapeType="1" noTextEdit="1"/>
          </p:cNvSpPr>
          <p:nvPr/>
        </p:nvSpPr>
        <p:spPr bwMode="auto">
          <a:xfrm>
            <a:off x="1979613" y="4365625"/>
            <a:ext cx="36036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10278" name="WordArt 41"/>
          <p:cNvSpPr>
            <a:spLocks noChangeArrowheads="1" noChangeShapeType="1" noTextEdit="1"/>
          </p:cNvSpPr>
          <p:nvPr/>
        </p:nvSpPr>
        <p:spPr bwMode="auto">
          <a:xfrm>
            <a:off x="3059113" y="4365625"/>
            <a:ext cx="719137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10</a:t>
            </a:r>
          </a:p>
        </p:txBody>
      </p:sp>
      <p:sp>
        <p:nvSpPr>
          <p:cNvPr id="10279" name="WordArt 42"/>
          <p:cNvSpPr>
            <a:spLocks noChangeArrowheads="1" noChangeShapeType="1" noTextEdit="1"/>
          </p:cNvSpPr>
          <p:nvPr/>
        </p:nvSpPr>
        <p:spPr bwMode="auto">
          <a:xfrm>
            <a:off x="4211638" y="4365625"/>
            <a:ext cx="719137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50</a:t>
            </a:r>
          </a:p>
        </p:txBody>
      </p:sp>
      <p:sp>
        <p:nvSpPr>
          <p:cNvPr id="10280" name="WordArt 43"/>
          <p:cNvSpPr>
            <a:spLocks noChangeArrowheads="1" noChangeShapeType="1" noTextEdit="1"/>
          </p:cNvSpPr>
          <p:nvPr/>
        </p:nvSpPr>
        <p:spPr bwMode="auto">
          <a:xfrm>
            <a:off x="5292725" y="4365625"/>
            <a:ext cx="86360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100</a:t>
            </a:r>
          </a:p>
        </p:txBody>
      </p:sp>
      <p:sp>
        <p:nvSpPr>
          <p:cNvPr id="10281" name="WordArt 44"/>
          <p:cNvSpPr>
            <a:spLocks noChangeArrowheads="1" noChangeShapeType="1" noTextEdit="1"/>
          </p:cNvSpPr>
          <p:nvPr/>
        </p:nvSpPr>
        <p:spPr bwMode="auto">
          <a:xfrm>
            <a:off x="6516688" y="4365625"/>
            <a:ext cx="86360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500</a:t>
            </a:r>
          </a:p>
        </p:txBody>
      </p:sp>
      <p:sp>
        <p:nvSpPr>
          <p:cNvPr id="10282" name="WordArt 45"/>
          <p:cNvSpPr>
            <a:spLocks noChangeArrowheads="1" noChangeShapeType="1" noTextEdit="1"/>
          </p:cNvSpPr>
          <p:nvPr/>
        </p:nvSpPr>
        <p:spPr bwMode="auto">
          <a:xfrm>
            <a:off x="7596188" y="4365625"/>
            <a:ext cx="107950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200</Words>
  <Application>Microsoft Office PowerPoint</Application>
  <PresentationFormat>Экран (4:3)</PresentationFormat>
  <Paragraphs>89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Оформление по умолчанию</vt:lpstr>
      <vt:lpstr>Занимательная математика</vt:lpstr>
      <vt:lpstr>Слайд 2</vt:lpstr>
      <vt:lpstr>Тема урока</vt:lpstr>
      <vt:lpstr>Цели  урока:</vt:lpstr>
      <vt:lpstr>Слайд 5</vt:lpstr>
      <vt:lpstr>Римская    школа</vt:lpstr>
      <vt:lpstr>Основные  цифры  арабской  нумерации</vt:lpstr>
      <vt:lpstr>Основные   цифры   римской нумерации</vt:lpstr>
      <vt:lpstr>Запомните</vt:lpstr>
      <vt:lpstr>Слайд 10</vt:lpstr>
      <vt:lpstr>Слайд 11</vt:lpstr>
      <vt:lpstr>Слайд 12</vt:lpstr>
      <vt:lpstr>Слайд 13</vt:lpstr>
      <vt:lpstr>Физкультминутка</vt:lpstr>
      <vt:lpstr>Рим  был  основан в VIII веке до нашей эры</vt:lpstr>
      <vt:lpstr>Форум</vt:lpstr>
      <vt:lpstr>Колонна   Траяна</vt:lpstr>
      <vt:lpstr>5+30+3=38 (м)</vt:lpstr>
      <vt:lpstr>Колизей</vt:lpstr>
      <vt:lpstr>80-72=8 (л.)</vt:lpstr>
      <vt:lpstr>Слайд 21</vt:lpstr>
      <vt:lpstr>Слайд 22</vt:lpstr>
      <vt:lpstr>Пантеон</vt:lpstr>
      <vt:lpstr>Акведук</vt:lpstr>
      <vt:lpstr>Слайд 25</vt:lpstr>
      <vt:lpstr>Фонтан   Треви</vt:lpstr>
      <vt:lpstr>Здравствуйте, друзья _____ века!  Пишут вам ученики ____ века.  Мы учимся в _____ классе.  Сегодня _____числа ___ месяца на уроке математики мы изучали _____________________.</vt:lpstr>
      <vt:lpstr>Итог урока</vt:lpstr>
      <vt:lpstr>Домашнее задание</vt:lpstr>
      <vt:lpstr>Спасибо за урок!</vt:lpstr>
    </vt:vector>
  </TitlesOfParts>
  <Company>SamForum.ws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SamLab.ws</dc:creator>
  <cp:lastModifiedBy>1</cp:lastModifiedBy>
  <cp:revision>27</cp:revision>
  <dcterms:created xsi:type="dcterms:W3CDTF">2011-03-13T13:57:28Z</dcterms:created>
  <dcterms:modified xsi:type="dcterms:W3CDTF">2019-05-05T13:19:13Z</dcterms:modified>
</cp:coreProperties>
</file>