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1" r:id="rId4"/>
    <p:sldId id="272" r:id="rId5"/>
    <p:sldId id="273" r:id="rId6"/>
    <p:sldId id="274" r:id="rId7"/>
    <p:sldId id="264" r:id="rId8"/>
    <p:sldId id="265" r:id="rId9"/>
    <p:sldId id="266" r:id="rId10"/>
    <p:sldId id="275" r:id="rId11"/>
    <p:sldId id="269" r:id="rId12"/>
    <p:sldId id="277" r:id="rId13"/>
    <p:sldId id="276" r:id="rId14"/>
    <p:sldId id="267" r:id="rId15"/>
    <p:sldId id="268" r:id="rId16"/>
    <p:sldId id="258" r:id="rId17"/>
    <p:sldId id="259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9C6A48"/>
    <a:srgbClr val="7A6352"/>
    <a:srgbClr val="FF0066"/>
    <a:srgbClr val="FFFF66"/>
    <a:srgbClr val="FFB66D"/>
    <a:srgbClr val="EADCD2"/>
    <a:srgbClr val="B68360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3B9C915-76DF-4603-900D-951A0C370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3EA978-B503-41D6-B72A-C264E9A32C82}" type="slidenum">
              <a:rPr lang="ru-RU"/>
              <a:pPr/>
              <a:t>16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6BDF-F436-4D19-A53A-68A6B8AE5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503C4-85B1-4C47-9045-F0C981050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3FB0-2379-4231-A327-D0B7635D7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A9240-77DE-40A1-8FEC-1058CA785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7832-3E17-4A03-81EE-995B10BAE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97AA6-D7A0-43E1-A2D0-F6C1FE79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A4705-52D2-48EC-876A-D15318B15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F965-2BE0-4FFC-8305-364AC8EAB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B3C2-4F8D-4B75-A20E-422860C18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F8463-E0A1-4869-AD31-440C4D305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5EEF-CF02-48A4-9AC7-318392DE1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CF0C017-8600-4A6B-91DD-4755EC446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jpeg"/><Relationship Id="rId7" Type="http://schemas.openxmlformats.org/officeDocument/2006/relationships/slide" Target="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1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8820150" cy="592137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2168204"/>
                <a:gd name="adj2" fmla="val 655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КАК ЛЮДИ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339975" y="2276475"/>
            <a:ext cx="4824413" cy="23764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 СТАРИНУ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55650" y="2065338"/>
            <a:ext cx="8280400" cy="4676775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1091659"/>
                <a:gd name="adj2" fmla="val 49556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СЧИТАЛИ</a:t>
            </a: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33123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Агасиева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Егане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Гаджимамедовна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математики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Хили-Пенджикская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5"/>
          <p:cNvSpPr>
            <a:spLocks noChangeArrowheads="1" noChangeShapeType="1" noTextEdit="1"/>
          </p:cNvSpPr>
          <p:nvPr/>
        </p:nvSpPr>
        <p:spPr bwMode="auto">
          <a:xfrm>
            <a:off x="0" y="150813"/>
            <a:ext cx="9107488" cy="1333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ЦИФРЫ  В  ДРЕВНЕМ   РИМЕ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1557338"/>
            <a:ext cx="3492500" cy="4343400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400" b="1">
                <a:latin typeface="Times New Roman" pitchFamily="18" charset="0"/>
              </a:rPr>
              <a:t>В римской системе имеются специальные знаки для :</a:t>
            </a:r>
          </a:p>
          <a:p>
            <a:pPr algn="l"/>
            <a:r>
              <a:rPr lang="ru-RU" sz="2800" b="1">
                <a:solidFill>
                  <a:srgbClr val="800080"/>
                </a:solidFill>
              </a:rPr>
              <a:t>I   - 1 		VI  - 6</a:t>
            </a:r>
          </a:p>
          <a:p>
            <a:pPr algn="l"/>
            <a:r>
              <a:rPr lang="ru-RU" sz="2800" b="1">
                <a:solidFill>
                  <a:srgbClr val="800080"/>
                </a:solidFill>
              </a:rPr>
              <a:t>II  - 2		VII  - 7</a:t>
            </a:r>
          </a:p>
          <a:p>
            <a:pPr algn="l"/>
            <a:r>
              <a:rPr lang="ru-RU" sz="2800" b="1">
                <a:solidFill>
                  <a:srgbClr val="800080"/>
                </a:solidFill>
              </a:rPr>
              <a:t>III - 3		VIII - 8</a:t>
            </a:r>
          </a:p>
          <a:p>
            <a:pPr algn="l"/>
            <a:r>
              <a:rPr lang="ru-RU" sz="2800" b="1">
                <a:solidFill>
                  <a:srgbClr val="800080"/>
                </a:solidFill>
              </a:rPr>
              <a:t>IV - 4		IX   - 9</a:t>
            </a:r>
          </a:p>
          <a:p>
            <a:pPr algn="l"/>
            <a:r>
              <a:rPr lang="ru-RU" sz="2800" b="1">
                <a:solidFill>
                  <a:srgbClr val="800080"/>
                </a:solidFill>
              </a:rPr>
              <a:t>V  - 5		X   - 10                  </a:t>
            </a:r>
          </a:p>
          <a:p>
            <a:pPr algn="l"/>
            <a:r>
              <a:rPr lang="ru-RU" sz="2800" b="1">
                <a:solidFill>
                  <a:srgbClr val="800080"/>
                </a:solidFill>
              </a:rPr>
              <a:t>L  - 50	D  - 500</a:t>
            </a:r>
          </a:p>
          <a:p>
            <a:pPr algn="l"/>
            <a:r>
              <a:rPr lang="ru-RU" sz="2800" b="1">
                <a:solidFill>
                  <a:srgbClr val="800080"/>
                </a:solidFill>
              </a:rPr>
              <a:t>C  - 100	M  -1000 </a:t>
            </a:r>
          </a:p>
          <a:p>
            <a:pPr algn="l"/>
            <a:endParaRPr lang="ru-RU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563938" y="1341438"/>
            <a:ext cx="55800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400" b="1">
                <a:latin typeface="Times New Roman" pitchFamily="18" charset="0"/>
              </a:rPr>
              <a:t>Остальные числа записываются при помощи этих символов с применением сложения и вычитания. </a:t>
            </a:r>
          </a:p>
          <a:p>
            <a:pPr algn="l">
              <a:spcAft>
                <a:spcPct val="20000"/>
              </a:spcAft>
            </a:pPr>
            <a:r>
              <a:rPr lang="ru-RU" sz="2400" b="1">
                <a:solidFill>
                  <a:srgbClr val="800080"/>
                </a:solidFill>
                <a:latin typeface="Times New Roman" pitchFamily="18" charset="0"/>
              </a:rPr>
              <a:t>Число 444 запишется в римской системе так</a:t>
            </a:r>
            <a:endParaRPr lang="en-US" sz="2400" b="1">
              <a:solidFill>
                <a:srgbClr val="800080"/>
              </a:solidFill>
              <a:latin typeface="Times New Roman" pitchFamily="18" charset="0"/>
            </a:endParaRPr>
          </a:p>
          <a:p>
            <a:endParaRPr lang="ru-RU" sz="2400" b="1">
              <a:solidFill>
                <a:srgbClr val="FF00FF"/>
              </a:solidFill>
              <a:latin typeface="Times New Roman" pitchFamily="18" charset="0"/>
            </a:endParaRPr>
          </a:p>
          <a:p>
            <a:pPr algn="l">
              <a:spcBef>
                <a:spcPct val="20000"/>
              </a:spcBef>
            </a:pPr>
            <a:r>
              <a:rPr lang="ru-RU" sz="2400" b="1">
                <a:latin typeface="Times New Roman" pitchFamily="18" charset="0"/>
              </a:rPr>
              <a:t> Эта форма записи менее удобна , чем та, которой мы пользуемся. Запись чисел получается намного длиннее. В римской системе есть и еще один существующий недостаток: она не дает способа для записи сколь угодно больших чисел.   </a:t>
            </a:r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11269" name="Object 9"/>
          <p:cNvGraphicFramePr>
            <a:graphicFrameLocks noChangeAspect="1"/>
          </p:cNvGraphicFramePr>
          <p:nvPr/>
        </p:nvGraphicFramePr>
        <p:xfrm>
          <a:off x="107950" y="6237288"/>
          <a:ext cx="2198688" cy="596900"/>
        </p:xfrm>
        <a:graphic>
          <a:graphicData uri="http://schemas.openxmlformats.org/presentationml/2006/ole">
            <p:oleObj spid="_x0000_s11269" r:id="rId4" imgW="1349654" imgH="467258" progId="">
              <p:embed/>
            </p:oleObj>
          </a:graphicData>
        </a:graphic>
      </p:graphicFrame>
      <p:graphicFrame>
        <p:nvGraphicFramePr>
          <p:cNvPr id="11270" name="Object 10"/>
          <p:cNvGraphicFramePr>
            <a:graphicFrameLocks noChangeAspect="1"/>
          </p:cNvGraphicFramePr>
          <p:nvPr/>
        </p:nvGraphicFramePr>
        <p:xfrm>
          <a:off x="2336800" y="6237288"/>
          <a:ext cx="2200275" cy="596900"/>
        </p:xfrm>
        <a:graphic>
          <a:graphicData uri="http://schemas.openxmlformats.org/presentationml/2006/ole">
            <p:oleObj spid="_x0000_s11270" r:id="rId5" imgW="1349654" imgH="467258" progId="">
              <p:embed/>
            </p:oleObj>
          </a:graphicData>
        </a:graphic>
      </p:graphicFrame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4537075" y="6261100"/>
          <a:ext cx="2198688" cy="596900"/>
        </p:xfrm>
        <a:graphic>
          <a:graphicData uri="http://schemas.openxmlformats.org/presentationml/2006/ole">
            <p:oleObj spid="_x0000_s11271" r:id="rId6" imgW="1349654" imgH="467258" progId="">
              <p:embed/>
            </p:oleObj>
          </a:graphicData>
        </a:graphic>
      </p:graphicFrame>
      <p:sp>
        <p:nvSpPr>
          <p:cNvPr id="11272" name="WordArt 13"/>
          <p:cNvSpPr>
            <a:spLocks noChangeArrowheads="1" noChangeShapeType="1" noTextEdit="1"/>
          </p:cNvSpPr>
          <p:nvPr/>
        </p:nvSpPr>
        <p:spPr bwMode="auto">
          <a:xfrm>
            <a:off x="5561013" y="2997200"/>
            <a:ext cx="2106612" cy="719138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CDXLIV</a:t>
            </a:r>
            <a:endParaRPr lang="ru-RU" sz="3600" b="1" kern="10">
              <a:ln w="12700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3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40538" y="6165850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11274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840538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тенд - числа вавилонян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r="28941" b="50165"/>
          <a:stretch>
            <a:fillRect/>
          </a:stretch>
        </p:blipFill>
        <p:spPr bwMode="auto">
          <a:xfrm>
            <a:off x="-180975" y="3357563"/>
            <a:ext cx="317817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WordArt 3" descr="Белый мрамор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Шумерская клинопись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265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100" b="1"/>
              <a:t>      Вот принес земледелец выращенный им лук сборщику податей в деревне стран Шумер . "Сум!"- сказал сборщик, потому что "сум" по-шумерски значило «лук»- и нарисовал пучок лука на сырой глиняной табличке, которую держал в руке.</a:t>
            </a:r>
          </a:p>
          <a:p>
            <a:pPr algn="just"/>
            <a:r>
              <a:rPr lang="ru-RU" sz="2100" b="1"/>
              <a:t>      Шумерские счетоводы годами рисовали рыб и птиц, скот и растения. Четкие плавные линии требовали много труда, да и все равно они плохо сохраняли свою форму. Потом все знаки стали чертить на глине так, что они оказались повернутыми набок. 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843213" y="3357563"/>
            <a:ext cx="6300787" cy="361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100" b="1">
                <a:solidFill>
                  <a:srgbClr val="FF0066"/>
                </a:solidFill>
              </a:rPr>
              <a:t>     Почему так получилось?</a:t>
            </a:r>
            <a:r>
              <a:rPr lang="ru-RU" sz="2100" b="1"/>
              <a:t> Дело в том, что сначала писали на глине столбцами сверху вниз и каждый следующий столбец начинали левее предыдущего. Но при этом рукой смазывали то, что было написано перед этим. Поэтому плитку стали поворачивать на четверть оборота и стали писать те же самые знаки строчками, слева направо (и каждую следующую строку начинали ниже предыдущей). </a:t>
            </a:r>
          </a:p>
          <a:p>
            <a:pPr algn="just"/>
            <a:endParaRPr lang="ru-RU" sz="2100" b="1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79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200" b="1">
                <a:solidFill>
                  <a:srgbClr val="FFFF66"/>
                </a:solidFill>
              </a:rPr>
              <a:t>Перевёрнутые птицы и животные оказывались ни на что не похожи. Это-то и привело счетоводов к любопытному открытию . Они поняли, что вовсе ни к чему делать похожие рисунки. </a:t>
            </a: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endParaRPr lang="ru-RU" sz="2200" b="1">
              <a:solidFill>
                <a:srgbClr val="FFFF66"/>
              </a:solidFill>
            </a:endParaRPr>
          </a:p>
          <a:p>
            <a:r>
              <a:rPr lang="ru-RU" sz="2200" b="1">
                <a:solidFill>
                  <a:srgbClr val="FFFF66"/>
                </a:solidFill>
              </a:rPr>
              <a:t>На этом перемены не кончились. Избавились и от извилистых линий, а просто вдавливали стиль в глину и сразу отнимали его. На глине оставались четкие клинообразные следы. Это так и называется - КЛИНОПИСЬ.</a:t>
            </a:r>
          </a:p>
          <a:p>
            <a:endParaRPr lang="ru-RU" sz="2200" b="1">
              <a:solidFill>
                <a:srgbClr val="FFFF66"/>
              </a:solidFill>
            </a:endParaRPr>
          </a:p>
        </p:txBody>
      </p:sp>
      <p:sp>
        <p:nvSpPr>
          <p:cNvPr id="54277" name="WordArt 5"/>
          <p:cNvSpPr>
            <a:spLocks noChangeArrowheads="1" noChangeShapeType="1" noTextEdit="1"/>
          </p:cNvSpPr>
          <p:nvPr/>
        </p:nvSpPr>
        <p:spPr bwMode="auto">
          <a:xfrm>
            <a:off x="900113" y="1781175"/>
            <a:ext cx="7488237" cy="2079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Годится любой значок, </a:t>
            </a:r>
          </a:p>
          <a:p>
            <a:r>
              <a:rPr lang="ru-RU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лишь бы все условились, </a:t>
            </a:r>
          </a:p>
        </p:txBody>
      </p:sp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827088" y="3860800"/>
            <a:ext cx="7488237" cy="10810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4"/>
                <a:gd name="adj2" fmla="val 0"/>
              </a:avLst>
            </a:prstTxWarp>
          </a:bodyPr>
          <a:lstStyle/>
          <a:p>
            <a:r>
              <a:rPr lang="ru-RU" sz="3600" kern="10" spc="-36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что  он будет обозначать. 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611188" y="3659188"/>
            <a:ext cx="8208962" cy="3198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200" b="1" i="1">
              <a:solidFill>
                <a:srgbClr val="FF0066"/>
              </a:solidFill>
            </a:endParaRPr>
          </a:p>
          <a:p>
            <a:r>
              <a:rPr lang="ru-RU" sz="3200" b="1" i="1">
                <a:solidFill>
                  <a:srgbClr val="FFFF66"/>
                </a:solidFill>
              </a:rPr>
              <a:t>"А для низкой жизни были числа,</a:t>
            </a:r>
            <a:r>
              <a:rPr lang="ru-RU" sz="3200" b="1">
                <a:solidFill>
                  <a:srgbClr val="FFFF66"/>
                </a:solidFill>
              </a:rPr>
              <a:t> </a:t>
            </a:r>
            <a:br>
              <a:rPr lang="ru-RU" sz="3200" b="1">
                <a:solidFill>
                  <a:srgbClr val="FFFF66"/>
                </a:solidFill>
              </a:rPr>
            </a:br>
            <a:r>
              <a:rPr lang="ru-RU" sz="3200" b="1" i="1">
                <a:solidFill>
                  <a:srgbClr val="FFFF66"/>
                </a:solidFill>
              </a:rPr>
              <a:t>Как домашний подъяремный скот,</a:t>
            </a:r>
            <a:r>
              <a:rPr lang="ru-RU" sz="3200" b="1">
                <a:solidFill>
                  <a:srgbClr val="FFFF66"/>
                </a:solidFill>
              </a:rPr>
              <a:t> </a:t>
            </a:r>
            <a:br>
              <a:rPr lang="ru-RU" sz="3200" b="1">
                <a:solidFill>
                  <a:srgbClr val="FFFF66"/>
                </a:solidFill>
              </a:rPr>
            </a:br>
            <a:r>
              <a:rPr lang="ru-RU" sz="3200" b="1" i="1">
                <a:solidFill>
                  <a:srgbClr val="FFFF66"/>
                </a:solidFill>
              </a:rPr>
              <a:t>Потому что все оттенки смысла</a:t>
            </a:r>
            <a:r>
              <a:rPr lang="ru-RU" sz="3200" b="1">
                <a:solidFill>
                  <a:srgbClr val="FFFF66"/>
                </a:solidFill>
              </a:rPr>
              <a:t> </a:t>
            </a:r>
            <a:br>
              <a:rPr lang="ru-RU" sz="3200" b="1">
                <a:solidFill>
                  <a:srgbClr val="FFFF66"/>
                </a:solidFill>
              </a:rPr>
            </a:br>
            <a:r>
              <a:rPr lang="ru-RU" sz="3200" b="1" i="1">
                <a:solidFill>
                  <a:srgbClr val="FFFF66"/>
                </a:solidFill>
              </a:rPr>
              <a:t>Умное число передает".</a:t>
            </a:r>
            <a:endParaRPr lang="ru-RU" sz="3200" b="1">
              <a:solidFill>
                <a:srgbClr val="FFFF66"/>
              </a:solidFill>
            </a:endParaRPr>
          </a:p>
          <a:p>
            <a:endParaRPr lang="ru-RU" sz="3200">
              <a:solidFill>
                <a:srgbClr val="FFFF66"/>
              </a:solidFill>
            </a:endParaRPr>
          </a:p>
          <a:p>
            <a:endParaRPr lang="ru-RU" sz="2200">
              <a:solidFill>
                <a:srgbClr val="FF0066"/>
              </a:solidFill>
            </a:endParaRP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0" y="620713"/>
            <a:ext cx="5905500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Русский поэт</a:t>
            </a:r>
          </a:p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Николай Гумилев </a:t>
            </a:r>
          </a:p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выразил значение </a:t>
            </a:r>
          </a:p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этого открытия </a:t>
            </a:r>
          </a:p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словами: </a:t>
            </a:r>
          </a:p>
        </p:txBody>
      </p:sp>
      <p:sp>
        <p:nvSpPr>
          <p:cNvPr id="1434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524625"/>
            <a:ext cx="2303463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14341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40538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68360"/>
            </a:gs>
            <a:gs pos="100000">
              <a:srgbClr val="FF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GYPT_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0"/>
            <a:ext cx="27432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3581400" cy="914400"/>
          </a:xfrm>
          <a:prstGeom prst="rect">
            <a:avLst/>
          </a:prstGeom>
          <a:gradFill rotWithShape="0">
            <a:gsLst>
              <a:gs pos="0">
                <a:srgbClr val="0000D8"/>
              </a:gs>
              <a:gs pos="100000">
                <a:srgbClr val="00C6F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1981200" y="0"/>
            <a:ext cx="2819400" cy="3429000"/>
          </a:xfrm>
          <a:custGeom>
            <a:avLst/>
            <a:gdLst>
              <a:gd name="T0" fmla="*/ 0 w 1776"/>
              <a:gd name="T1" fmla="*/ 0 h 2160"/>
              <a:gd name="T2" fmla="*/ 1828800 w 1776"/>
              <a:gd name="T3" fmla="*/ 3429000 h 2160"/>
              <a:gd name="T4" fmla="*/ 2819400 w 1776"/>
              <a:gd name="T5" fmla="*/ 2819400 h 2160"/>
              <a:gd name="T6" fmla="*/ 0 w 1776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76" h="2160">
                <a:moveTo>
                  <a:pt x="0" y="0"/>
                </a:moveTo>
                <a:lnTo>
                  <a:pt x="1152" y="2160"/>
                </a:lnTo>
                <a:lnTo>
                  <a:pt x="1776" y="177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60033"/>
              </a:gs>
              <a:gs pos="100000">
                <a:srgbClr val="9966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0" y="3429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6" name="Picture 6" descr="Числа в Египте"/>
          <p:cNvPicPr>
            <a:picLocks noChangeAspect="1" noChangeArrowheads="1"/>
          </p:cNvPicPr>
          <p:nvPr/>
        </p:nvPicPr>
        <p:blipFill>
          <a:blip r:embed="rId3" cstate="print"/>
          <a:srcRect l="5356" t="9302" b="27907"/>
          <a:stretch>
            <a:fillRect/>
          </a:stretch>
        </p:blipFill>
        <p:spPr bwMode="auto">
          <a:xfrm>
            <a:off x="0" y="3465513"/>
            <a:ext cx="40386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114800" y="2209800"/>
            <a:ext cx="5029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latin typeface="Times New Roman" pitchFamily="18" charset="0"/>
              </a:rPr>
              <a:t>                  Это одна из древнейших 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                     нумераций. Надписи   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                         египтян состоят из  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 картинок - иероглифов. 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Сохранились  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   два   математических папируса,  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   позволяющие судить о том, как считали  древние египтяне. 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Полагают, что иероглиф для сотни изображает измерительную верёвку, для тысячи -цветок лотоса, </a:t>
            </a:r>
          </a:p>
        </p:txBody>
      </p:sp>
      <p:grpSp>
        <p:nvGrpSpPr>
          <p:cNvPr id="15368" name="Group 8"/>
          <p:cNvGrpSpPr>
            <a:grpSpLocks/>
          </p:cNvGrpSpPr>
          <p:nvPr/>
        </p:nvGrpSpPr>
        <p:grpSpPr bwMode="auto">
          <a:xfrm>
            <a:off x="0" y="0"/>
            <a:ext cx="3962400" cy="3429000"/>
            <a:chOff x="624" y="144"/>
            <a:chExt cx="2496" cy="2160"/>
          </a:xfrm>
        </p:grpSpPr>
        <p:sp>
          <p:nvSpPr>
            <p:cNvPr id="15373" name="AutoShape 9"/>
            <p:cNvSpPr>
              <a:spLocks noChangeArrowheads="1"/>
            </p:cNvSpPr>
            <p:nvPr/>
          </p:nvSpPr>
          <p:spPr bwMode="auto">
            <a:xfrm>
              <a:off x="672" y="144"/>
              <a:ext cx="2352" cy="2160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624" y="528"/>
              <a:ext cx="2496" cy="1776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41069"/>
                </a:avLst>
              </a:prstTxWarp>
            </a:bodyPr>
            <a:lstStyle/>
            <a:p>
              <a:r>
                <a:rPr lang="ru-RU" sz="3600" kern="10" spc="720">
                  <a:ln w="6350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sy="50000" rotWithShape="0">
                      <a:srgbClr val="875B0D"/>
                    </a:outerShdw>
                  </a:effectLst>
                  <a:latin typeface="Arial"/>
                  <a:cs typeface="Arial"/>
                </a:rPr>
                <a:t>Египет</a:t>
              </a:r>
            </a:p>
          </p:txBody>
        </p:sp>
      </p:grp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248400" y="0"/>
            <a:ext cx="2895600" cy="914400"/>
          </a:xfrm>
          <a:prstGeom prst="rect">
            <a:avLst/>
          </a:prstGeom>
          <a:gradFill rotWithShape="0">
            <a:gsLst>
              <a:gs pos="0">
                <a:srgbClr val="0000D8"/>
              </a:gs>
              <a:gs pos="100000">
                <a:srgbClr val="00C6F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5370" name="Group 12"/>
          <p:cNvGrpSpPr>
            <a:grpSpLocks/>
          </p:cNvGrpSpPr>
          <p:nvPr/>
        </p:nvGrpSpPr>
        <p:grpSpPr bwMode="auto">
          <a:xfrm>
            <a:off x="7391400" y="0"/>
            <a:ext cx="1066800" cy="1066800"/>
            <a:chOff x="4656" y="-144"/>
            <a:chExt cx="816" cy="816"/>
          </a:xfrm>
        </p:grpSpPr>
        <p:sp>
          <p:nvSpPr>
            <p:cNvPr id="15371" name="AutoShape 13"/>
            <p:cNvSpPr>
              <a:spLocks noChangeArrowheads="1"/>
            </p:cNvSpPr>
            <p:nvPr/>
          </p:nvSpPr>
          <p:spPr bwMode="auto">
            <a:xfrm rot="2155759">
              <a:off x="4656" y="-144"/>
              <a:ext cx="816" cy="816"/>
            </a:xfrm>
            <a:prstGeom prst="irregularSeal2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2" name="Oval 14"/>
            <p:cNvSpPr>
              <a:spLocks noChangeArrowheads="1"/>
            </p:cNvSpPr>
            <p:nvPr/>
          </p:nvSpPr>
          <p:spPr bwMode="auto">
            <a:xfrm rot="2154322">
              <a:off x="4896" y="144"/>
              <a:ext cx="258" cy="28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B66D"/>
            </a:gs>
            <a:gs pos="100000">
              <a:srgbClr val="EADC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76200" y="5486400"/>
            <a:ext cx="9144000" cy="1371600"/>
            <a:chOff x="432" y="1568"/>
            <a:chExt cx="5014" cy="976"/>
          </a:xfrm>
        </p:grpSpPr>
        <p:pic>
          <p:nvPicPr>
            <p:cNvPr id="16395" name="Picture 3" descr="Стенд - Египет орнамент из рыб"/>
            <p:cNvPicPr>
              <a:picLocks noChangeAspect="1" noChangeArrowheads="1"/>
            </p:cNvPicPr>
            <p:nvPr/>
          </p:nvPicPr>
          <p:blipFill>
            <a:blip r:embed="rId2" cstate="print"/>
            <a:srcRect b="6433"/>
            <a:stretch>
              <a:fillRect/>
            </a:stretch>
          </p:blipFill>
          <p:spPr bwMode="auto">
            <a:xfrm>
              <a:off x="432" y="1584"/>
              <a:ext cx="252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4" descr="Стенд - Египет орнамент из рыб"/>
            <p:cNvPicPr>
              <a:picLocks noChangeAspect="1" noChangeArrowheads="1"/>
            </p:cNvPicPr>
            <p:nvPr/>
          </p:nvPicPr>
          <p:blipFill>
            <a:blip r:embed="rId2" cstate="print"/>
            <a:srcRect b="4874"/>
            <a:stretch>
              <a:fillRect/>
            </a:stretch>
          </p:blipFill>
          <p:spPr bwMode="auto">
            <a:xfrm>
              <a:off x="2920" y="1568"/>
              <a:ext cx="2526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7" name="Picture 5" descr="TUTMAS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1763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733800" y="2743200"/>
            <a:ext cx="5410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latin typeface="Times New Roman" pitchFamily="18" charset="0"/>
              </a:rPr>
              <a:t>Оказывается, умножение и деление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они производили путем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последовательного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удвоения чисел - фактически представлением  числа </a:t>
            </a:r>
          </a:p>
        </p:txBody>
      </p:sp>
      <p:sp>
        <p:nvSpPr>
          <p:cNvPr id="16389" name="WordArt 7"/>
          <p:cNvSpPr>
            <a:spLocks noChangeArrowheads="1" noChangeShapeType="1" noTextEdit="1"/>
          </p:cNvSpPr>
          <p:nvPr/>
        </p:nvSpPr>
        <p:spPr bwMode="auto">
          <a:xfrm rot="-293915">
            <a:off x="4267200" y="4572000"/>
            <a:ext cx="4265613" cy="685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844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Times New Roman"/>
                <a:cs typeface="Times New Roman"/>
              </a:rPr>
              <a:t>по двоичной системе</a:t>
            </a:r>
          </a:p>
        </p:txBody>
      </p:sp>
      <p:pic>
        <p:nvPicPr>
          <p:cNvPr id="16390" name="Picture 8" descr="Стенд - Египетский корабль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 l="2469" t="3397"/>
          <a:stretch>
            <a:fillRect/>
          </a:stretch>
        </p:blipFill>
        <p:spPr bwMode="auto">
          <a:xfrm>
            <a:off x="3886200" y="0"/>
            <a:ext cx="52578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323850" y="0"/>
            <a:ext cx="36385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latin typeface="Times New Roman" pitchFamily="18" charset="0"/>
              </a:rPr>
              <a:t>для десяти тысяч - поднятый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кверху палец,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сто тысяч - лягушку, миллион - человек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с поднятыми руками,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десять миллионов -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вся Вселенная.</a:t>
            </a:r>
          </a:p>
          <a:p>
            <a:pPr algn="l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6392" name="WordArt 10"/>
          <p:cNvSpPr>
            <a:spLocks noChangeArrowheads="1" noChangeShapeType="1" noTextEdit="1"/>
          </p:cNvSpPr>
          <p:nvPr/>
        </p:nvSpPr>
        <p:spPr bwMode="auto">
          <a:xfrm>
            <a:off x="3581400" y="2286000"/>
            <a:ext cx="5562600" cy="611188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Как же считали древние египтяне ?</a:t>
            </a:r>
          </a:p>
        </p:txBody>
      </p:sp>
      <p:sp>
        <p:nvSpPr>
          <p:cNvPr id="16393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547813" y="39338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16394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692275" y="4724400"/>
            <a:ext cx="2303463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6781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8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ВАВИЛОНИЯ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295400" y="1371600"/>
            <a:ext cx="6172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500" b="1">
                <a:latin typeface="Times New Roman" pitchFamily="18" charset="0"/>
              </a:rPr>
              <a:t>Первой известной известной нам позиционной системой счисления была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95400" y="4038600"/>
            <a:ext cx="78486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Вавилоняне поступали так: записывали все числа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от 1 до 59 по десятичной системе, применяя принцип сложения</a:t>
            </a:r>
            <a:r>
              <a:rPr lang="ru-RU" sz="2400" b="1">
                <a:latin typeface="Times New Roman" pitchFamily="18" charset="0"/>
              </a:rPr>
              <a:t>. </a:t>
            </a:r>
            <a:r>
              <a:rPr lang="ru-RU" sz="2500" b="1">
                <a:latin typeface="Times New Roman" pitchFamily="18" charset="0"/>
              </a:rPr>
              <a:t>При этом они пользовались всегда двумя знаками: прямым клином       для обозначения 1 и лежачим клином            для 10. Эти знаки и служили цифрами в их системе. Число 60 снова обозначалось тем же знаком, что и 1, т.е.         . 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295400" cy="6858000"/>
            <a:chOff x="0" y="0"/>
            <a:chExt cx="816" cy="4176"/>
          </a:xfrm>
        </p:grpSpPr>
        <p:grpSp>
          <p:nvGrpSpPr>
            <p:cNvPr id="17421" name="Group 6"/>
            <p:cNvGrpSpPr>
              <a:grpSpLocks/>
            </p:cNvGrpSpPr>
            <p:nvPr/>
          </p:nvGrpSpPr>
          <p:grpSpPr bwMode="auto">
            <a:xfrm rot="5400000">
              <a:off x="-288" y="288"/>
              <a:ext cx="1392" cy="816"/>
              <a:chOff x="2521" y="1991"/>
              <a:chExt cx="717" cy="337"/>
            </a:xfrm>
          </p:grpSpPr>
          <p:sp>
            <p:nvSpPr>
              <p:cNvPr id="17466" name="Rectangle 7"/>
              <p:cNvSpPr>
                <a:spLocks noChangeArrowheads="1"/>
              </p:cNvSpPr>
              <p:nvPr/>
            </p:nvSpPr>
            <p:spPr bwMode="auto">
              <a:xfrm>
                <a:off x="2522" y="2146"/>
                <a:ext cx="716" cy="182"/>
              </a:xfrm>
              <a:prstGeom prst="rect">
                <a:avLst/>
              </a:prstGeom>
              <a:solidFill>
                <a:srgbClr val="E8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7" name="Rectangle 8"/>
              <p:cNvSpPr>
                <a:spLocks noChangeArrowheads="1"/>
              </p:cNvSpPr>
              <p:nvPr/>
            </p:nvSpPr>
            <p:spPr bwMode="auto">
              <a:xfrm>
                <a:off x="2521" y="1991"/>
                <a:ext cx="717" cy="155"/>
              </a:xfrm>
              <a:prstGeom prst="rect">
                <a:avLst/>
              </a:prstGeom>
              <a:solidFill>
                <a:srgbClr val="FFB2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8" name="Freeform 9"/>
              <p:cNvSpPr>
                <a:spLocks/>
              </p:cNvSpPr>
              <p:nvPr/>
            </p:nvSpPr>
            <p:spPr bwMode="auto">
              <a:xfrm>
                <a:off x="2522" y="1994"/>
                <a:ext cx="47" cy="334"/>
              </a:xfrm>
              <a:custGeom>
                <a:avLst/>
                <a:gdLst>
                  <a:gd name="T0" fmla="*/ 0 w 96"/>
                  <a:gd name="T1" fmla="*/ 0 h 667"/>
                  <a:gd name="T2" fmla="*/ 16 w 96"/>
                  <a:gd name="T3" fmla="*/ 22 h 667"/>
                  <a:gd name="T4" fmla="*/ 29 w 96"/>
                  <a:gd name="T5" fmla="*/ 50 h 667"/>
                  <a:gd name="T6" fmla="*/ 40 w 96"/>
                  <a:gd name="T7" fmla="*/ 81 h 667"/>
                  <a:gd name="T8" fmla="*/ 46 w 96"/>
                  <a:gd name="T9" fmla="*/ 113 h 667"/>
                  <a:gd name="T10" fmla="*/ 47 w 96"/>
                  <a:gd name="T11" fmla="*/ 147 h 667"/>
                  <a:gd name="T12" fmla="*/ 42 w 96"/>
                  <a:gd name="T13" fmla="*/ 178 h 667"/>
                  <a:gd name="T14" fmla="*/ 30 w 96"/>
                  <a:gd name="T15" fmla="*/ 207 h 667"/>
                  <a:gd name="T16" fmla="*/ 11 w 96"/>
                  <a:gd name="T17" fmla="*/ 230 h 667"/>
                  <a:gd name="T18" fmla="*/ 8 w 96"/>
                  <a:gd name="T19" fmla="*/ 255 h 667"/>
                  <a:gd name="T20" fmla="*/ 8 w 96"/>
                  <a:gd name="T21" fmla="*/ 282 h 667"/>
                  <a:gd name="T22" fmla="*/ 11 w 96"/>
                  <a:gd name="T23" fmla="*/ 308 h 667"/>
                  <a:gd name="T24" fmla="*/ 16 w 96"/>
                  <a:gd name="T25" fmla="*/ 334 h 667"/>
                  <a:gd name="T26" fmla="*/ 0 w 96"/>
                  <a:gd name="T27" fmla="*/ 334 h 667"/>
                  <a:gd name="T28" fmla="*/ 0 w 96"/>
                  <a:gd name="T29" fmla="*/ 0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667">
                    <a:moveTo>
                      <a:pt x="0" y="0"/>
                    </a:moveTo>
                    <a:lnTo>
                      <a:pt x="32" y="44"/>
                    </a:lnTo>
                    <a:lnTo>
                      <a:pt x="60" y="99"/>
                    </a:lnTo>
                    <a:lnTo>
                      <a:pt x="81" y="161"/>
                    </a:lnTo>
                    <a:lnTo>
                      <a:pt x="93" y="226"/>
                    </a:lnTo>
                    <a:lnTo>
                      <a:pt x="96" y="293"/>
                    </a:lnTo>
                    <a:lnTo>
                      <a:pt x="85" y="356"/>
                    </a:lnTo>
                    <a:lnTo>
                      <a:pt x="61" y="413"/>
                    </a:lnTo>
                    <a:lnTo>
                      <a:pt x="22" y="460"/>
                    </a:lnTo>
                    <a:lnTo>
                      <a:pt x="17" y="509"/>
                    </a:lnTo>
                    <a:lnTo>
                      <a:pt x="17" y="563"/>
                    </a:lnTo>
                    <a:lnTo>
                      <a:pt x="22" y="616"/>
                    </a:lnTo>
                    <a:lnTo>
                      <a:pt x="32" y="667"/>
                    </a:lnTo>
                    <a:lnTo>
                      <a:pt x="0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9" name="Freeform 10"/>
              <p:cNvSpPr>
                <a:spLocks/>
              </p:cNvSpPr>
              <p:nvPr/>
            </p:nvSpPr>
            <p:spPr bwMode="auto">
              <a:xfrm>
                <a:off x="2544" y="1996"/>
                <a:ext cx="313" cy="332"/>
              </a:xfrm>
              <a:custGeom>
                <a:avLst/>
                <a:gdLst>
                  <a:gd name="T0" fmla="*/ 157 w 626"/>
                  <a:gd name="T1" fmla="*/ 332 h 665"/>
                  <a:gd name="T2" fmla="*/ 177 w 626"/>
                  <a:gd name="T3" fmla="*/ 332 h 665"/>
                  <a:gd name="T4" fmla="*/ 171 w 626"/>
                  <a:gd name="T5" fmla="*/ 302 h 665"/>
                  <a:gd name="T6" fmla="*/ 168 w 626"/>
                  <a:gd name="T7" fmla="*/ 274 h 665"/>
                  <a:gd name="T8" fmla="*/ 169 w 626"/>
                  <a:gd name="T9" fmla="*/ 250 h 665"/>
                  <a:gd name="T10" fmla="*/ 175 w 626"/>
                  <a:gd name="T11" fmla="*/ 230 h 665"/>
                  <a:gd name="T12" fmla="*/ 180 w 626"/>
                  <a:gd name="T13" fmla="*/ 221 h 665"/>
                  <a:gd name="T14" fmla="*/ 186 w 626"/>
                  <a:gd name="T15" fmla="*/ 212 h 665"/>
                  <a:gd name="T16" fmla="*/ 191 w 626"/>
                  <a:gd name="T17" fmla="*/ 204 h 665"/>
                  <a:gd name="T18" fmla="*/ 196 w 626"/>
                  <a:gd name="T19" fmla="*/ 195 h 665"/>
                  <a:gd name="T20" fmla="*/ 201 w 626"/>
                  <a:gd name="T21" fmla="*/ 186 h 665"/>
                  <a:gd name="T22" fmla="*/ 206 w 626"/>
                  <a:gd name="T23" fmla="*/ 176 h 665"/>
                  <a:gd name="T24" fmla="*/ 211 w 626"/>
                  <a:gd name="T25" fmla="*/ 163 h 665"/>
                  <a:gd name="T26" fmla="*/ 215 w 626"/>
                  <a:gd name="T27" fmla="*/ 149 h 665"/>
                  <a:gd name="T28" fmla="*/ 313 w 626"/>
                  <a:gd name="T29" fmla="*/ 0 h 665"/>
                  <a:gd name="T30" fmla="*/ 235 w 626"/>
                  <a:gd name="T31" fmla="*/ 65 h 665"/>
                  <a:gd name="T32" fmla="*/ 237 w 626"/>
                  <a:gd name="T33" fmla="*/ 0 h 665"/>
                  <a:gd name="T34" fmla="*/ 183 w 626"/>
                  <a:gd name="T35" fmla="*/ 56 h 665"/>
                  <a:gd name="T36" fmla="*/ 157 w 626"/>
                  <a:gd name="T37" fmla="*/ 0 h 665"/>
                  <a:gd name="T38" fmla="*/ 130 w 626"/>
                  <a:gd name="T39" fmla="*/ 57 h 665"/>
                  <a:gd name="T40" fmla="*/ 76 w 626"/>
                  <a:gd name="T41" fmla="*/ 0 h 665"/>
                  <a:gd name="T42" fmla="*/ 76 w 626"/>
                  <a:gd name="T43" fmla="*/ 65 h 665"/>
                  <a:gd name="T44" fmla="*/ 0 w 626"/>
                  <a:gd name="T45" fmla="*/ 0 h 665"/>
                  <a:gd name="T46" fmla="*/ 99 w 626"/>
                  <a:gd name="T47" fmla="*/ 149 h 665"/>
                  <a:gd name="T48" fmla="*/ 103 w 626"/>
                  <a:gd name="T49" fmla="*/ 163 h 665"/>
                  <a:gd name="T50" fmla="*/ 107 w 626"/>
                  <a:gd name="T51" fmla="*/ 176 h 665"/>
                  <a:gd name="T52" fmla="*/ 112 w 626"/>
                  <a:gd name="T53" fmla="*/ 186 h 665"/>
                  <a:gd name="T54" fmla="*/ 118 w 626"/>
                  <a:gd name="T55" fmla="*/ 195 h 665"/>
                  <a:gd name="T56" fmla="*/ 123 w 626"/>
                  <a:gd name="T57" fmla="*/ 204 h 665"/>
                  <a:gd name="T58" fmla="*/ 128 w 626"/>
                  <a:gd name="T59" fmla="*/ 212 h 665"/>
                  <a:gd name="T60" fmla="*/ 133 w 626"/>
                  <a:gd name="T61" fmla="*/ 221 h 665"/>
                  <a:gd name="T62" fmla="*/ 138 w 626"/>
                  <a:gd name="T63" fmla="*/ 230 h 665"/>
                  <a:gd name="T64" fmla="*/ 144 w 626"/>
                  <a:gd name="T65" fmla="*/ 252 h 665"/>
                  <a:gd name="T66" fmla="*/ 145 w 626"/>
                  <a:gd name="T67" fmla="*/ 280 h 665"/>
                  <a:gd name="T68" fmla="*/ 143 w 626"/>
                  <a:gd name="T69" fmla="*/ 308 h 665"/>
                  <a:gd name="T70" fmla="*/ 138 w 626"/>
                  <a:gd name="T71" fmla="*/ 332 h 665"/>
                  <a:gd name="T72" fmla="*/ 157 w 626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6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2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50" y="461"/>
                    </a:lnTo>
                    <a:lnTo>
                      <a:pt x="360" y="442"/>
                    </a:lnTo>
                    <a:lnTo>
                      <a:pt x="371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2" y="372"/>
                    </a:lnTo>
                    <a:lnTo>
                      <a:pt x="411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6" y="0"/>
                    </a:lnTo>
                    <a:lnTo>
                      <a:pt x="470" y="130"/>
                    </a:lnTo>
                    <a:lnTo>
                      <a:pt x="474" y="0"/>
                    </a:lnTo>
                    <a:lnTo>
                      <a:pt x="365" y="113"/>
                    </a:lnTo>
                    <a:lnTo>
                      <a:pt x="313" y="0"/>
                    </a:lnTo>
                    <a:lnTo>
                      <a:pt x="259" y="115"/>
                    </a:lnTo>
                    <a:lnTo>
                      <a:pt x="152" y="0"/>
                    </a:lnTo>
                    <a:lnTo>
                      <a:pt x="152" y="130"/>
                    </a:lnTo>
                    <a:lnTo>
                      <a:pt x="0" y="0"/>
                    </a:lnTo>
                    <a:lnTo>
                      <a:pt x="197" y="298"/>
                    </a:lnTo>
                    <a:lnTo>
                      <a:pt x="205" y="326"/>
                    </a:lnTo>
                    <a:lnTo>
                      <a:pt x="214" y="352"/>
                    </a:lnTo>
                    <a:lnTo>
                      <a:pt x="224" y="372"/>
                    </a:lnTo>
                    <a:lnTo>
                      <a:pt x="235" y="391"/>
                    </a:lnTo>
                    <a:lnTo>
                      <a:pt x="245" y="408"/>
                    </a:lnTo>
                    <a:lnTo>
                      <a:pt x="256" y="425"/>
                    </a:lnTo>
                    <a:lnTo>
                      <a:pt x="266" y="442"/>
                    </a:lnTo>
                    <a:lnTo>
                      <a:pt x="275" y="461"/>
                    </a:lnTo>
                    <a:lnTo>
                      <a:pt x="287" y="504"/>
                    </a:lnTo>
                    <a:lnTo>
                      <a:pt x="289" y="561"/>
                    </a:lnTo>
                    <a:lnTo>
                      <a:pt x="285" y="617"/>
                    </a:lnTo>
                    <a:lnTo>
                      <a:pt x="276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0" name="Freeform 11"/>
              <p:cNvSpPr>
                <a:spLocks/>
              </p:cNvSpPr>
              <p:nvPr/>
            </p:nvSpPr>
            <p:spPr bwMode="auto">
              <a:xfrm>
                <a:off x="2832" y="1994"/>
                <a:ext cx="94" cy="334"/>
              </a:xfrm>
              <a:custGeom>
                <a:avLst/>
                <a:gdLst>
                  <a:gd name="T0" fmla="*/ 63 w 189"/>
                  <a:gd name="T1" fmla="*/ 334 h 667"/>
                  <a:gd name="T2" fmla="*/ 47 w 189"/>
                  <a:gd name="T3" fmla="*/ 334 h 667"/>
                  <a:gd name="T4" fmla="*/ 32 w 189"/>
                  <a:gd name="T5" fmla="*/ 334 h 667"/>
                  <a:gd name="T6" fmla="*/ 36 w 189"/>
                  <a:gd name="T7" fmla="*/ 305 h 667"/>
                  <a:gd name="T8" fmla="*/ 39 w 189"/>
                  <a:gd name="T9" fmla="*/ 279 h 667"/>
                  <a:gd name="T10" fmla="*/ 38 w 189"/>
                  <a:gd name="T11" fmla="*/ 255 h 667"/>
                  <a:gd name="T12" fmla="*/ 36 w 189"/>
                  <a:gd name="T13" fmla="*/ 230 h 667"/>
                  <a:gd name="T14" fmla="*/ 17 w 189"/>
                  <a:gd name="T15" fmla="*/ 207 h 667"/>
                  <a:gd name="T16" fmla="*/ 5 w 189"/>
                  <a:gd name="T17" fmla="*/ 179 h 667"/>
                  <a:gd name="T18" fmla="*/ 0 w 189"/>
                  <a:gd name="T19" fmla="*/ 147 h 667"/>
                  <a:gd name="T20" fmla="*/ 1 w 189"/>
                  <a:gd name="T21" fmla="*/ 114 h 667"/>
                  <a:gd name="T22" fmla="*/ 7 w 189"/>
                  <a:gd name="T23" fmla="*/ 81 h 667"/>
                  <a:gd name="T24" fmla="*/ 17 w 189"/>
                  <a:gd name="T25" fmla="*/ 50 h 667"/>
                  <a:gd name="T26" fmla="*/ 31 w 189"/>
                  <a:gd name="T27" fmla="*/ 22 h 667"/>
                  <a:gd name="T28" fmla="*/ 47 w 189"/>
                  <a:gd name="T29" fmla="*/ 0 h 667"/>
                  <a:gd name="T30" fmla="*/ 63 w 189"/>
                  <a:gd name="T31" fmla="*/ 22 h 667"/>
                  <a:gd name="T32" fmla="*/ 77 w 189"/>
                  <a:gd name="T33" fmla="*/ 50 h 667"/>
                  <a:gd name="T34" fmla="*/ 87 w 189"/>
                  <a:gd name="T35" fmla="*/ 81 h 667"/>
                  <a:gd name="T36" fmla="*/ 93 w 189"/>
                  <a:gd name="T37" fmla="*/ 113 h 667"/>
                  <a:gd name="T38" fmla="*/ 94 w 189"/>
                  <a:gd name="T39" fmla="*/ 147 h 667"/>
                  <a:gd name="T40" fmla="*/ 89 w 189"/>
                  <a:gd name="T41" fmla="*/ 178 h 667"/>
                  <a:gd name="T42" fmla="*/ 77 w 189"/>
                  <a:gd name="T43" fmla="*/ 207 h 667"/>
                  <a:gd name="T44" fmla="*/ 58 w 189"/>
                  <a:gd name="T45" fmla="*/ 230 h 667"/>
                  <a:gd name="T46" fmla="*/ 55 w 189"/>
                  <a:gd name="T47" fmla="*/ 255 h 667"/>
                  <a:gd name="T48" fmla="*/ 55 w 189"/>
                  <a:gd name="T49" fmla="*/ 282 h 667"/>
                  <a:gd name="T50" fmla="*/ 58 w 189"/>
                  <a:gd name="T51" fmla="*/ 308 h 667"/>
                  <a:gd name="T52" fmla="*/ 63 w 189"/>
                  <a:gd name="T53" fmla="*/ 334 h 6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9" h="667">
                    <a:moveTo>
                      <a:pt x="127" y="667"/>
                    </a:moveTo>
                    <a:lnTo>
                      <a:pt x="95" y="667"/>
                    </a:lnTo>
                    <a:lnTo>
                      <a:pt x="64" y="667"/>
                    </a:lnTo>
                    <a:lnTo>
                      <a:pt x="73" y="610"/>
                    </a:lnTo>
                    <a:lnTo>
                      <a:pt x="78" y="558"/>
                    </a:lnTo>
                    <a:lnTo>
                      <a:pt x="76" y="510"/>
                    </a:lnTo>
                    <a:lnTo>
                      <a:pt x="73" y="460"/>
                    </a:lnTo>
                    <a:lnTo>
                      <a:pt x="34" y="414"/>
                    </a:lnTo>
                    <a:lnTo>
                      <a:pt x="11" y="357"/>
                    </a:lnTo>
                    <a:lnTo>
                      <a:pt x="0" y="294"/>
                    </a:lnTo>
                    <a:lnTo>
                      <a:pt x="3" y="227"/>
                    </a:lnTo>
                    <a:lnTo>
                      <a:pt x="14" y="162"/>
                    </a:lnTo>
                    <a:lnTo>
                      <a:pt x="35" y="99"/>
                    </a:lnTo>
                    <a:lnTo>
                      <a:pt x="63" y="44"/>
                    </a:lnTo>
                    <a:lnTo>
                      <a:pt x="95" y="0"/>
                    </a:lnTo>
                    <a:lnTo>
                      <a:pt x="127" y="44"/>
                    </a:lnTo>
                    <a:lnTo>
                      <a:pt x="155" y="99"/>
                    </a:lnTo>
                    <a:lnTo>
                      <a:pt x="175" y="161"/>
                    </a:lnTo>
                    <a:lnTo>
                      <a:pt x="187" y="226"/>
                    </a:lnTo>
                    <a:lnTo>
                      <a:pt x="189" y="293"/>
                    </a:lnTo>
                    <a:lnTo>
                      <a:pt x="179" y="356"/>
                    </a:lnTo>
                    <a:lnTo>
                      <a:pt x="155" y="413"/>
                    </a:lnTo>
                    <a:lnTo>
                      <a:pt x="116" y="460"/>
                    </a:lnTo>
                    <a:lnTo>
                      <a:pt x="111" y="509"/>
                    </a:lnTo>
                    <a:lnTo>
                      <a:pt x="111" y="563"/>
                    </a:lnTo>
                    <a:lnTo>
                      <a:pt x="117" y="616"/>
                    </a:lnTo>
                    <a:lnTo>
                      <a:pt x="127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1" name="Freeform 12"/>
              <p:cNvSpPr>
                <a:spLocks/>
              </p:cNvSpPr>
              <p:nvPr/>
            </p:nvSpPr>
            <p:spPr bwMode="auto">
              <a:xfrm>
                <a:off x="2901" y="1996"/>
                <a:ext cx="312" cy="332"/>
              </a:xfrm>
              <a:custGeom>
                <a:avLst/>
                <a:gdLst>
                  <a:gd name="T0" fmla="*/ 156 w 625"/>
                  <a:gd name="T1" fmla="*/ 332 h 665"/>
                  <a:gd name="T2" fmla="*/ 176 w 625"/>
                  <a:gd name="T3" fmla="*/ 332 h 665"/>
                  <a:gd name="T4" fmla="*/ 170 w 625"/>
                  <a:gd name="T5" fmla="*/ 302 h 665"/>
                  <a:gd name="T6" fmla="*/ 168 w 625"/>
                  <a:gd name="T7" fmla="*/ 274 h 665"/>
                  <a:gd name="T8" fmla="*/ 169 w 625"/>
                  <a:gd name="T9" fmla="*/ 250 h 665"/>
                  <a:gd name="T10" fmla="*/ 174 w 625"/>
                  <a:gd name="T11" fmla="*/ 230 h 665"/>
                  <a:gd name="T12" fmla="*/ 180 w 625"/>
                  <a:gd name="T13" fmla="*/ 221 h 665"/>
                  <a:gd name="T14" fmla="*/ 185 w 625"/>
                  <a:gd name="T15" fmla="*/ 212 h 665"/>
                  <a:gd name="T16" fmla="*/ 190 w 625"/>
                  <a:gd name="T17" fmla="*/ 204 h 665"/>
                  <a:gd name="T18" fmla="*/ 195 w 625"/>
                  <a:gd name="T19" fmla="*/ 195 h 665"/>
                  <a:gd name="T20" fmla="*/ 200 w 625"/>
                  <a:gd name="T21" fmla="*/ 186 h 665"/>
                  <a:gd name="T22" fmla="*/ 205 w 625"/>
                  <a:gd name="T23" fmla="*/ 176 h 665"/>
                  <a:gd name="T24" fmla="*/ 210 w 625"/>
                  <a:gd name="T25" fmla="*/ 163 h 665"/>
                  <a:gd name="T26" fmla="*/ 214 w 625"/>
                  <a:gd name="T27" fmla="*/ 149 h 665"/>
                  <a:gd name="T28" fmla="*/ 312 w 625"/>
                  <a:gd name="T29" fmla="*/ 0 h 665"/>
                  <a:gd name="T30" fmla="*/ 234 w 625"/>
                  <a:gd name="T31" fmla="*/ 65 h 665"/>
                  <a:gd name="T32" fmla="*/ 237 w 625"/>
                  <a:gd name="T33" fmla="*/ 0 h 665"/>
                  <a:gd name="T34" fmla="*/ 182 w 625"/>
                  <a:gd name="T35" fmla="*/ 56 h 665"/>
                  <a:gd name="T36" fmla="*/ 156 w 625"/>
                  <a:gd name="T37" fmla="*/ 0 h 665"/>
                  <a:gd name="T38" fmla="*/ 128 w 625"/>
                  <a:gd name="T39" fmla="*/ 57 h 665"/>
                  <a:gd name="T40" fmla="*/ 75 w 625"/>
                  <a:gd name="T41" fmla="*/ 0 h 665"/>
                  <a:gd name="T42" fmla="*/ 75 w 625"/>
                  <a:gd name="T43" fmla="*/ 65 h 665"/>
                  <a:gd name="T44" fmla="*/ 0 w 625"/>
                  <a:gd name="T45" fmla="*/ 0 h 665"/>
                  <a:gd name="T46" fmla="*/ 97 w 625"/>
                  <a:gd name="T47" fmla="*/ 149 h 665"/>
                  <a:gd name="T48" fmla="*/ 102 w 625"/>
                  <a:gd name="T49" fmla="*/ 163 h 665"/>
                  <a:gd name="T50" fmla="*/ 107 w 625"/>
                  <a:gd name="T51" fmla="*/ 176 h 665"/>
                  <a:gd name="T52" fmla="*/ 111 w 625"/>
                  <a:gd name="T53" fmla="*/ 186 h 665"/>
                  <a:gd name="T54" fmla="*/ 116 w 625"/>
                  <a:gd name="T55" fmla="*/ 195 h 665"/>
                  <a:gd name="T56" fmla="*/ 122 w 625"/>
                  <a:gd name="T57" fmla="*/ 204 h 665"/>
                  <a:gd name="T58" fmla="*/ 127 w 625"/>
                  <a:gd name="T59" fmla="*/ 212 h 665"/>
                  <a:gd name="T60" fmla="*/ 132 w 625"/>
                  <a:gd name="T61" fmla="*/ 221 h 665"/>
                  <a:gd name="T62" fmla="*/ 137 w 625"/>
                  <a:gd name="T63" fmla="*/ 230 h 665"/>
                  <a:gd name="T64" fmla="*/ 143 w 625"/>
                  <a:gd name="T65" fmla="*/ 252 h 665"/>
                  <a:gd name="T66" fmla="*/ 144 w 625"/>
                  <a:gd name="T67" fmla="*/ 280 h 665"/>
                  <a:gd name="T68" fmla="*/ 142 w 625"/>
                  <a:gd name="T69" fmla="*/ 308 h 665"/>
                  <a:gd name="T70" fmla="*/ 137 w 625"/>
                  <a:gd name="T71" fmla="*/ 332 h 665"/>
                  <a:gd name="T72" fmla="*/ 156 w 625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5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1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49" y="461"/>
                    </a:lnTo>
                    <a:lnTo>
                      <a:pt x="360" y="442"/>
                    </a:lnTo>
                    <a:lnTo>
                      <a:pt x="370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1" y="372"/>
                    </a:lnTo>
                    <a:lnTo>
                      <a:pt x="410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5" y="0"/>
                    </a:lnTo>
                    <a:lnTo>
                      <a:pt x="469" y="130"/>
                    </a:lnTo>
                    <a:lnTo>
                      <a:pt x="474" y="0"/>
                    </a:lnTo>
                    <a:lnTo>
                      <a:pt x="364" y="113"/>
                    </a:lnTo>
                    <a:lnTo>
                      <a:pt x="313" y="0"/>
                    </a:lnTo>
                    <a:lnTo>
                      <a:pt x="257" y="115"/>
                    </a:lnTo>
                    <a:lnTo>
                      <a:pt x="150" y="0"/>
                    </a:lnTo>
                    <a:lnTo>
                      <a:pt x="150" y="130"/>
                    </a:lnTo>
                    <a:lnTo>
                      <a:pt x="0" y="0"/>
                    </a:lnTo>
                    <a:lnTo>
                      <a:pt x="195" y="298"/>
                    </a:lnTo>
                    <a:lnTo>
                      <a:pt x="204" y="326"/>
                    </a:lnTo>
                    <a:lnTo>
                      <a:pt x="214" y="352"/>
                    </a:lnTo>
                    <a:lnTo>
                      <a:pt x="223" y="372"/>
                    </a:lnTo>
                    <a:lnTo>
                      <a:pt x="233" y="391"/>
                    </a:lnTo>
                    <a:lnTo>
                      <a:pt x="245" y="408"/>
                    </a:lnTo>
                    <a:lnTo>
                      <a:pt x="255" y="425"/>
                    </a:lnTo>
                    <a:lnTo>
                      <a:pt x="264" y="442"/>
                    </a:lnTo>
                    <a:lnTo>
                      <a:pt x="275" y="461"/>
                    </a:lnTo>
                    <a:lnTo>
                      <a:pt x="286" y="504"/>
                    </a:lnTo>
                    <a:lnTo>
                      <a:pt x="288" y="561"/>
                    </a:lnTo>
                    <a:lnTo>
                      <a:pt x="284" y="617"/>
                    </a:lnTo>
                    <a:lnTo>
                      <a:pt x="275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2" name="Freeform 13"/>
              <p:cNvSpPr>
                <a:spLocks/>
              </p:cNvSpPr>
              <p:nvPr/>
            </p:nvSpPr>
            <p:spPr bwMode="auto">
              <a:xfrm>
                <a:off x="3187" y="1994"/>
                <a:ext cx="48" cy="334"/>
              </a:xfrm>
              <a:custGeom>
                <a:avLst/>
                <a:gdLst>
                  <a:gd name="T0" fmla="*/ 48 w 94"/>
                  <a:gd name="T1" fmla="*/ 334 h 667"/>
                  <a:gd name="T2" fmla="*/ 32 w 94"/>
                  <a:gd name="T3" fmla="*/ 334 h 667"/>
                  <a:gd name="T4" fmla="*/ 37 w 94"/>
                  <a:gd name="T5" fmla="*/ 305 h 667"/>
                  <a:gd name="T6" fmla="*/ 39 w 94"/>
                  <a:gd name="T7" fmla="*/ 279 h 667"/>
                  <a:gd name="T8" fmla="*/ 39 w 94"/>
                  <a:gd name="T9" fmla="*/ 255 h 667"/>
                  <a:gd name="T10" fmla="*/ 37 w 94"/>
                  <a:gd name="T11" fmla="*/ 230 h 667"/>
                  <a:gd name="T12" fmla="*/ 17 w 94"/>
                  <a:gd name="T13" fmla="*/ 207 h 667"/>
                  <a:gd name="T14" fmla="*/ 5 w 94"/>
                  <a:gd name="T15" fmla="*/ 179 h 667"/>
                  <a:gd name="T16" fmla="*/ 0 w 94"/>
                  <a:gd name="T17" fmla="*/ 147 h 667"/>
                  <a:gd name="T18" fmla="*/ 1 w 94"/>
                  <a:gd name="T19" fmla="*/ 114 h 667"/>
                  <a:gd name="T20" fmla="*/ 7 w 94"/>
                  <a:gd name="T21" fmla="*/ 81 h 667"/>
                  <a:gd name="T22" fmla="*/ 17 w 94"/>
                  <a:gd name="T23" fmla="*/ 50 h 667"/>
                  <a:gd name="T24" fmla="*/ 32 w 94"/>
                  <a:gd name="T25" fmla="*/ 22 h 667"/>
                  <a:gd name="T26" fmla="*/ 48 w 94"/>
                  <a:gd name="T27" fmla="*/ 0 h 667"/>
                  <a:gd name="T28" fmla="*/ 48 w 94"/>
                  <a:gd name="T29" fmla="*/ 334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4" h="667">
                    <a:moveTo>
                      <a:pt x="94" y="667"/>
                    </a:moveTo>
                    <a:lnTo>
                      <a:pt x="63" y="667"/>
                    </a:lnTo>
                    <a:lnTo>
                      <a:pt x="72" y="610"/>
                    </a:lnTo>
                    <a:lnTo>
                      <a:pt x="77" y="558"/>
                    </a:lnTo>
                    <a:lnTo>
                      <a:pt x="76" y="510"/>
                    </a:lnTo>
                    <a:lnTo>
                      <a:pt x="72" y="460"/>
                    </a:lnTo>
                    <a:lnTo>
                      <a:pt x="33" y="414"/>
                    </a:lnTo>
                    <a:lnTo>
                      <a:pt x="9" y="357"/>
                    </a:lnTo>
                    <a:lnTo>
                      <a:pt x="0" y="294"/>
                    </a:lnTo>
                    <a:lnTo>
                      <a:pt x="1" y="227"/>
                    </a:lnTo>
                    <a:lnTo>
                      <a:pt x="14" y="162"/>
                    </a:lnTo>
                    <a:lnTo>
                      <a:pt x="34" y="99"/>
                    </a:lnTo>
                    <a:lnTo>
                      <a:pt x="62" y="44"/>
                    </a:lnTo>
                    <a:lnTo>
                      <a:pt x="94" y="0"/>
                    </a:lnTo>
                    <a:lnTo>
                      <a:pt x="94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3" name="Freeform 14"/>
              <p:cNvSpPr>
                <a:spLocks/>
              </p:cNvSpPr>
              <p:nvPr/>
            </p:nvSpPr>
            <p:spPr bwMode="auto">
              <a:xfrm>
                <a:off x="2526" y="2011"/>
                <a:ext cx="34" cy="151"/>
              </a:xfrm>
              <a:custGeom>
                <a:avLst/>
                <a:gdLst>
                  <a:gd name="T0" fmla="*/ 0 w 68"/>
                  <a:gd name="T1" fmla="*/ 136 h 302"/>
                  <a:gd name="T2" fmla="*/ 0 w 68"/>
                  <a:gd name="T3" fmla="*/ 0 h 302"/>
                  <a:gd name="T4" fmla="*/ 9 w 68"/>
                  <a:gd name="T5" fmla="*/ 13 h 302"/>
                  <a:gd name="T6" fmla="*/ 16 w 68"/>
                  <a:gd name="T7" fmla="*/ 30 h 302"/>
                  <a:gd name="T8" fmla="*/ 23 w 68"/>
                  <a:gd name="T9" fmla="*/ 48 h 302"/>
                  <a:gd name="T10" fmla="*/ 29 w 68"/>
                  <a:gd name="T11" fmla="*/ 68 h 302"/>
                  <a:gd name="T12" fmla="*/ 33 w 68"/>
                  <a:gd name="T13" fmla="*/ 89 h 302"/>
                  <a:gd name="T14" fmla="*/ 34 w 68"/>
                  <a:gd name="T15" fmla="*/ 110 h 302"/>
                  <a:gd name="T16" fmla="*/ 33 w 68"/>
                  <a:gd name="T17" fmla="*/ 131 h 302"/>
                  <a:gd name="T18" fmla="*/ 30 w 68"/>
                  <a:gd name="T19" fmla="*/ 151 h 302"/>
                  <a:gd name="T20" fmla="*/ 0 w 68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6" y="95"/>
                    </a:lnTo>
                    <a:lnTo>
                      <a:pt x="57" y="136"/>
                    </a:lnTo>
                    <a:lnTo>
                      <a:pt x="65" y="177"/>
                    </a:lnTo>
                    <a:lnTo>
                      <a:pt x="68" y="219"/>
                    </a:lnTo>
                    <a:lnTo>
                      <a:pt x="66" y="262"/>
                    </a:lnTo>
                    <a:lnTo>
                      <a:pt x="60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4" name="Freeform 15"/>
              <p:cNvSpPr>
                <a:spLocks/>
              </p:cNvSpPr>
              <p:nvPr/>
            </p:nvSpPr>
            <p:spPr bwMode="auto">
              <a:xfrm>
                <a:off x="2841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5 w 69"/>
                  <a:gd name="T11" fmla="*/ 68 h 302"/>
                  <a:gd name="T12" fmla="*/ 1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1" y="136"/>
                    </a:lnTo>
                    <a:lnTo>
                      <a:pt x="3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5" name="Freeform 16"/>
              <p:cNvSpPr>
                <a:spLocks/>
              </p:cNvSpPr>
              <p:nvPr/>
            </p:nvSpPr>
            <p:spPr bwMode="auto">
              <a:xfrm>
                <a:off x="2883" y="2011"/>
                <a:ext cx="33" cy="151"/>
              </a:xfrm>
              <a:custGeom>
                <a:avLst/>
                <a:gdLst>
                  <a:gd name="T0" fmla="*/ 0 w 67"/>
                  <a:gd name="T1" fmla="*/ 136 h 302"/>
                  <a:gd name="T2" fmla="*/ 0 w 67"/>
                  <a:gd name="T3" fmla="*/ 0 h 302"/>
                  <a:gd name="T4" fmla="*/ 8 w 67"/>
                  <a:gd name="T5" fmla="*/ 13 h 302"/>
                  <a:gd name="T6" fmla="*/ 16 w 67"/>
                  <a:gd name="T7" fmla="*/ 30 h 302"/>
                  <a:gd name="T8" fmla="*/ 22 w 67"/>
                  <a:gd name="T9" fmla="*/ 48 h 302"/>
                  <a:gd name="T10" fmla="*/ 27 w 67"/>
                  <a:gd name="T11" fmla="*/ 68 h 302"/>
                  <a:gd name="T12" fmla="*/ 31 w 67"/>
                  <a:gd name="T13" fmla="*/ 89 h 302"/>
                  <a:gd name="T14" fmla="*/ 33 w 67"/>
                  <a:gd name="T15" fmla="*/ 110 h 302"/>
                  <a:gd name="T16" fmla="*/ 32 w 67"/>
                  <a:gd name="T17" fmla="*/ 131 h 302"/>
                  <a:gd name="T18" fmla="*/ 29 w 67"/>
                  <a:gd name="T19" fmla="*/ 151 h 302"/>
                  <a:gd name="T20" fmla="*/ 0 w 67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5" y="95"/>
                    </a:lnTo>
                    <a:lnTo>
                      <a:pt x="55" y="136"/>
                    </a:lnTo>
                    <a:lnTo>
                      <a:pt x="63" y="177"/>
                    </a:lnTo>
                    <a:lnTo>
                      <a:pt x="67" y="219"/>
                    </a:lnTo>
                    <a:lnTo>
                      <a:pt x="64" y="262"/>
                    </a:lnTo>
                    <a:lnTo>
                      <a:pt x="59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6" name="Freeform 17"/>
              <p:cNvSpPr>
                <a:spLocks/>
              </p:cNvSpPr>
              <p:nvPr/>
            </p:nvSpPr>
            <p:spPr bwMode="auto">
              <a:xfrm>
                <a:off x="3197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6 w 69"/>
                  <a:gd name="T11" fmla="*/ 68 h 302"/>
                  <a:gd name="T12" fmla="*/ 2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2" y="136"/>
                    </a:lnTo>
                    <a:lnTo>
                      <a:pt x="4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7" name="Freeform 18"/>
              <p:cNvSpPr>
                <a:spLocks/>
              </p:cNvSpPr>
              <p:nvPr/>
            </p:nvSpPr>
            <p:spPr bwMode="auto">
              <a:xfrm>
                <a:off x="2672" y="2012"/>
                <a:ext cx="58" cy="124"/>
              </a:xfrm>
              <a:custGeom>
                <a:avLst/>
                <a:gdLst>
                  <a:gd name="T0" fmla="*/ 29 w 117"/>
                  <a:gd name="T1" fmla="*/ 119 h 248"/>
                  <a:gd name="T2" fmla="*/ 31 w 117"/>
                  <a:gd name="T3" fmla="*/ 119 h 248"/>
                  <a:gd name="T4" fmla="*/ 33 w 117"/>
                  <a:gd name="T5" fmla="*/ 119 h 248"/>
                  <a:gd name="T6" fmla="*/ 37 w 117"/>
                  <a:gd name="T7" fmla="*/ 120 h 248"/>
                  <a:gd name="T8" fmla="*/ 40 w 117"/>
                  <a:gd name="T9" fmla="*/ 120 h 248"/>
                  <a:gd name="T10" fmla="*/ 44 w 117"/>
                  <a:gd name="T11" fmla="*/ 121 h 248"/>
                  <a:gd name="T12" fmla="*/ 49 w 117"/>
                  <a:gd name="T13" fmla="*/ 122 h 248"/>
                  <a:gd name="T14" fmla="*/ 54 w 117"/>
                  <a:gd name="T15" fmla="*/ 123 h 248"/>
                  <a:gd name="T16" fmla="*/ 58 w 117"/>
                  <a:gd name="T17" fmla="*/ 124 h 248"/>
                  <a:gd name="T18" fmla="*/ 57 w 117"/>
                  <a:gd name="T19" fmla="*/ 108 h 248"/>
                  <a:gd name="T20" fmla="*/ 54 w 117"/>
                  <a:gd name="T21" fmla="*/ 89 h 248"/>
                  <a:gd name="T22" fmla="*/ 50 w 117"/>
                  <a:gd name="T23" fmla="*/ 71 h 248"/>
                  <a:gd name="T24" fmla="*/ 46 w 117"/>
                  <a:gd name="T25" fmla="*/ 52 h 248"/>
                  <a:gd name="T26" fmla="*/ 41 w 117"/>
                  <a:gd name="T27" fmla="*/ 34 h 248"/>
                  <a:gd name="T28" fmla="*/ 36 w 117"/>
                  <a:gd name="T29" fmla="*/ 19 h 248"/>
                  <a:gd name="T30" fmla="*/ 32 w 117"/>
                  <a:gd name="T31" fmla="*/ 8 h 248"/>
                  <a:gd name="T32" fmla="*/ 29 w 117"/>
                  <a:gd name="T33" fmla="*/ 0 h 248"/>
                  <a:gd name="T34" fmla="*/ 25 w 117"/>
                  <a:gd name="T35" fmla="*/ 8 h 248"/>
                  <a:gd name="T36" fmla="*/ 21 w 117"/>
                  <a:gd name="T37" fmla="*/ 19 h 248"/>
                  <a:gd name="T38" fmla="*/ 17 w 117"/>
                  <a:gd name="T39" fmla="*/ 34 h 248"/>
                  <a:gd name="T40" fmla="*/ 12 w 117"/>
                  <a:gd name="T41" fmla="*/ 52 h 248"/>
                  <a:gd name="T42" fmla="*/ 8 w 117"/>
                  <a:gd name="T43" fmla="*/ 71 h 248"/>
                  <a:gd name="T44" fmla="*/ 4 w 117"/>
                  <a:gd name="T45" fmla="*/ 89 h 248"/>
                  <a:gd name="T46" fmla="*/ 1 w 117"/>
                  <a:gd name="T47" fmla="*/ 108 h 248"/>
                  <a:gd name="T48" fmla="*/ 0 w 117"/>
                  <a:gd name="T49" fmla="*/ 124 h 248"/>
                  <a:gd name="T50" fmla="*/ 4 w 117"/>
                  <a:gd name="T51" fmla="*/ 123 h 248"/>
                  <a:gd name="T52" fmla="*/ 9 w 117"/>
                  <a:gd name="T53" fmla="*/ 122 h 248"/>
                  <a:gd name="T54" fmla="*/ 13 w 117"/>
                  <a:gd name="T55" fmla="*/ 121 h 248"/>
                  <a:gd name="T56" fmla="*/ 17 w 117"/>
                  <a:gd name="T57" fmla="*/ 120 h 248"/>
                  <a:gd name="T58" fmla="*/ 21 w 117"/>
                  <a:gd name="T59" fmla="*/ 120 h 248"/>
                  <a:gd name="T60" fmla="*/ 24 w 117"/>
                  <a:gd name="T61" fmla="*/ 119 h 248"/>
                  <a:gd name="T62" fmla="*/ 27 w 117"/>
                  <a:gd name="T63" fmla="*/ 119 h 248"/>
                  <a:gd name="T64" fmla="*/ 29 w 117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248">
                    <a:moveTo>
                      <a:pt x="58" y="238"/>
                    </a:moveTo>
                    <a:lnTo>
                      <a:pt x="63" y="238"/>
                    </a:lnTo>
                    <a:lnTo>
                      <a:pt x="67" y="238"/>
                    </a:lnTo>
                    <a:lnTo>
                      <a:pt x="74" y="239"/>
                    </a:lnTo>
                    <a:lnTo>
                      <a:pt x="81" y="240"/>
                    </a:lnTo>
                    <a:lnTo>
                      <a:pt x="89" y="242"/>
                    </a:lnTo>
                    <a:lnTo>
                      <a:pt x="99" y="244"/>
                    </a:lnTo>
                    <a:lnTo>
                      <a:pt x="108" y="246"/>
                    </a:lnTo>
                    <a:lnTo>
                      <a:pt x="117" y="248"/>
                    </a:lnTo>
                    <a:lnTo>
                      <a:pt x="115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2" y="68"/>
                    </a:lnTo>
                    <a:lnTo>
                      <a:pt x="73" y="38"/>
                    </a:lnTo>
                    <a:lnTo>
                      <a:pt x="65" y="15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43" y="38"/>
                    </a:lnTo>
                    <a:lnTo>
                      <a:pt x="34" y="68"/>
                    </a:lnTo>
                    <a:lnTo>
                      <a:pt x="24" y="104"/>
                    </a:lnTo>
                    <a:lnTo>
                      <a:pt x="16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7" y="242"/>
                    </a:lnTo>
                    <a:lnTo>
                      <a:pt x="35" y="240"/>
                    </a:lnTo>
                    <a:lnTo>
                      <a:pt x="43" y="239"/>
                    </a:lnTo>
                    <a:lnTo>
                      <a:pt x="49" y="238"/>
                    </a:lnTo>
                    <a:lnTo>
                      <a:pt x="55" y="238"/>
                    </a:lnTo>
                    <a:lnTo>
                      <a:pt x="58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8" name="Freeform 19"/>
              <p:cNvSpPr>
                <a:spLocks/>
              </p:cNvSpPr>
              <p:nvPr/>
            </p:nvSpPr>
            <p:spPr bwMode="auto">
              <a:xfrm>
                <a:off x="2573" y="2028"/>
                <a:ext cx="93" cy="115"/>
              </a:xfrm>
              <a:custGeom>
                <a:avLst/>
                <a:gdLst>
                  <a:gd name="T0" fmla="*/ 90 w 185"/>
                  <a:gd name="T1" fmla="*/ 112 h 231"/>
                  <a:gd name="T2" fmla="*/ 87 w 185"/>
                  <a:gd name="T3" fmla="*/ 111 h 231"/>
                  <a:gd name="T4" fmla="*/ 82 w 185"/>
                  <a:gd name="T5" fmla="*/ 113 h 231"/>
                  <a:gd name="T6" fmla="*/ 79 w 185"/>
                  <a:gd name="T7" fmla="*/ 114 h 231"/>
                  <a:gd name="T8" fmla="*/ 78 w 185"/>
                  <a:gd name="T9" fmla="*/ 115 h 231"/>
                  <a:gd name="T10" fmla="*/ 0 w 185"/>
                  <a:gd name="T11" fmla="*/ 0 h 231"/>
                  <a:gd name="T12" fmla="*/ 93 w 185"/>
                  <a:gd name="T13" fmla="*/ 93 h 231"/>
                  <a:gd name="T14" fmla="*/ 91 w 185"/>
                  <a:gd name="T15" fmla="*/ 98 h 231"/>
                  <a:gd name="T16" fmla="*/ 90 w 185"/>
                  <a:gd name="T17" fmla="*/ 104 h 231"/>
                  <a:gd name="T18" fmla="*/ 90 w 185"/>
                  <a:gd name="T19" fmla="*/ 110 h 231"/>
                  <a:gd name="T20" fmla="*/ 90 w 185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231">
                    <a:moveTo>
                      <a:pt x="180" y="224"/>
                    </a:moveTo>
                    <a:lnTo>
                      <a:pt x="174" y="223"/>
                    </a:lnTo>
                    <a:lnTo>
                      <a:pt x="164" y="226"/>
                    </a:lnTo>
                    <a:lnTo>
                      <a:pt x="157" y="229"/>
                    </a:lnTo>
                    <a:lnTo>
                      <a:pt x="155" y="231"/>
                    </a:lnTo>
                    <a:lnTo>
                      <a:pt x="0" y="0"/>
                    </a:lnTo>
                    <a:lnTo>
                      <a:pt x="185" y="186"/>
                    </a:lnTo>
                    <a:lnTo>
                      <a:pt x="182" y="197"/>
                    </a:lnTo>
                    <a:lnTo>
                      <a:pt x="180" y="209"/>
                    </a:lnTo>
                    <a:lnTo>
                      <a:pt x="180" y="220"/>
                    </a:lnTo>
                    <a:lnTo>
                      <a:pt x="180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9" name="Freeform 20"/>
              <p:cNvSpPr>
                <a:spLocks/>
              </p:cNvSpPr>
              <p:nvPr/>
            </p:nvSpPr>
            <p:spPr bwMode="auto">
              <a:xfrm>
                <a:off x="2736" y="2032"/>
                <a:ext cx="88" cy="111"/>
              </a:xfrm>
              <a:custGeom>
                <a:avLst/>
                <a:gdLst>
                  <a:gd name="T0" fmla="*/ 3 w 178"/>
                  <a:gd name="T1" fmla="*/ 107 h 221"/>
                  <a:gd name="T2" fmla="*/ 7 w 178"/>
                  <a:gd name="T3" fmla="*/ 107 h 221"/>
                  <a:gd name="T4" fmla="*/ 11 w 178"/>
                  <a:gd name="T5" fmla="*/ 108 h 221"/>
                  <a:gd name="T6" fmla="*/ 15 w 178"/>
                  <a:gd name="T7" fmla="*/ 110 h 221"/>
                  <a:gd name="T8" fmla="*/ 16 w 178"/>
                  <a:gd name="T9" fmla="*/ 111 h 221"/>
                  <a:gd name="T10" fmla="*/ 88 w 178"/>
                  <a:gd name="T11" fmla="*/ 0 h 221"/>
                  <a:gd name="T12" fmla="*/ 0 w 178"/>
                  <a:gd name="T13" fmla="*/ 87 h 221"/>
                  <a:gd name="T14" fmla="*/ 2 w 178"/>
                  <a:gd name="T15" fmla="*/ 93 h 221"/>
                  <a:gd name="T16" fmla="*/ 2 w 178"/>
                  <a:gd name="T17" fmla="*/ 99 h 221"/>
                  <a:gd name="T18" fmla="*/ 3 w 178"/>
                  <a:gd name="T19" fmla="*/ 105 h 221"/>
                  <a:gd name="T20" fmla="*/ 3 w 178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8" h="221">
                    <a:moveTo>
                      <a:pt x="6" y="214"/>
                    </a:moveTo>
                    <a:lnTo>
                      <a:pt x="14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3" y="221"/>
                    </a:lnTo>
                    <a:lnTo>
                      <a:pt x="178" y="0"/>
                    </a:lnTo>
                    <a:lnTo>
                      <a:pt x="0" y="174"/>
                    </a:lnTo>
                    <a:lnTo>
                      <a:pt x="4" y="185"/>
                    </a:lnTo>
                    <a:lnTo>
                      <a:pt x="5" y="198"/>
                    </a:lnTo>
                    <a:lnTo>
                      <a:pt x="6" y="21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0" name="Freeform 21"/>
              <p:cNvSpPr>
                <a:spLocks/>
              </p:cNvSpPr>
              <p:nvPr/>
            </p:nvSpPr>
            <p:spPr bwMode="auto">
              <a:xfrm>
                <a:off x="3029" y="2012"/>
                <a:ext cx="58" cy="124"/>
              </a:xfrm>
              <a:custGeom>
                <a:avLst/>
                <a:gdLst>
                  <a:gd name="T0" fmla="*/ 30 w 116"/>
                  <a:gd name="T1" fmla="*/ 119 h 248"/>
                  <a:gd name="T2" fmla="*/ 31 w 116"/>
                  <a:gd name="T3" fmla="*/ 119 h 248"/>
                  <a:gd name="T4" fmla="*/ 34 w 116"/>
                  <a:gd name="T5" fmla="*/ 119 h 248"/>
                  <a:gd name="T6" fmla="*/ 37 w 116"/>
                  <a:gd name="T7" fmla="*/ 120 h 248"/>
                  <a:gd name="T8" fmla="*/ 41 w 116"/>
                  <a:gd name="T9" fmla="*/ 120 h 248"/>
                  <a:gd name="T10" fmla="*/ 45 w 116"/>
                  <a:gd name="T11" fmla="*/ 121 h 248"/>
                  <a:gd name="T12" fmla="*/ 49 w 116"/>
                  <a:gd name="T13" fmla="*/ 122 h 248"/>
                  <a:gd name="T14" fmla="*/ 54 w 116"/>
                  <a:gd name="T15" fmla="*/ 123 h 248"/>
                  <a:gd name="T16" fmla="*/ 58 w 116"/>
                  <a:gd name="T17" fmla="*/ 124 h 248"/>
                  <a:gd name="T18" fmla="*/ 57 w 116"/>
                  <a:gd name="T19" fmla="*/ 108 h 248"/>
                  <a:gd name="T20" fmla="*/ 55 w 116"/>
                  <a:gd name="T21" fmla="*/ 89 h 248"/>
                  <a:gd name="T22" fmla="*/ 51 w 116"/>
                  <a:gd name="T23" fmla="*/ 71 h 248"/>
                  <a:gd name="T24" fmla="*/ 47 w 116"/>
                  <a:gd name="T25" fmla="*/ 52 h 248"/>
                  <a:gd name="T26" fmla="*/ 42 w 116"/>
                  <a:gd name="T27" fmla="*/ 34 h 248"/>
                  <a:gd name="T28" fmla="*/ 37 w 116"/>
                  <a:gd name="T29" fmla="*/ 19 h 248"/>
                  <a:gd name="T30" fmla="*/ 33 w 116"/>
                  <a:gd name="T31" fmla="*/ 8 h 248"/>
                  <a:gd name="T32" fmla="*/ 30 w 116"/>
                  <a:gd name="T33" fmla="*/ 0 h 248"/>
                  <a:gd name="T34" fmla="*/ 26 w 116"/>
                  <a:gd name="T35" fmla="*/ 8 h 248"/>
                  <a:gd name="T36" fmla="*/ 22 w 116"/>
                  <a:gd name="T37" fmla="*/ 19 h 248"/>
                  <a:gd name="T38" fmla="*/ 17 w 116"/>
                  <a:gd name="T39" fmla="*/ 34 h 248"/>
                  <a:gd name="T40" fmla="*/ 12 w 116"/>
                  <a:gd name="T41" fmla="*/ 52 h 248"/>
                  <a:gd name="T42" fmla="*/ 8 w 116"/>
                  <a:gd name="T43" fmla="*/ 71 h 248"/>
                  <a:gd name="T44" fmla="*/ 4 w 116"/>
                  <a:gd name="T45" fmla="*/ 89 h 248"/>
                  <a:gd name="T46" fmla="*/ 1 w 116"/>
                  <a:gd name="T47" fmla="*/ 108 h 248"/>
                  <a:gd name="T48" fmla="*/ 0 w 116"/>
                  <a:gd name="T49" fmla="*/ 124 h 248"/>
                  <a:gd name="T50" fmla="*/ 5 w 116"/>
                  <a:gd name="T51" fmla="*/ 123 h 248"/>
                  <a:gd name="T52" fmla="*/ 9 w 116"/>
                  <a:gd name="T53" fmla="*/ 122 h 248"/>
                  <a:gd name="T54" fmla="*/ 14 w 116"/>
                  <a:gd name="T55" fmla="*/ 121 h 248"/>
                  <a:gd name="T56" fmla="*/ 18 w 116"/>
                  <a:gd name="T57" fmla="*/ 120 h 248"/>
                  <a:gd name="T58" fmla="*/ 22 w 116"/>
                  <a:gd name="T59" fmla="*/ 120 h 248"/>
                  <a:gd name="T60" fmla="*/ 25 w 116"/>
                  <a:gd name="T61" fmla="*/ 119 h 248"/>
                  <a:gd name="T62" fmla="*/ 28 w 116"/>
                  <a:gd name="T63" fmla="*/ 119 h 248"/>
                  <a:gd name="T64" fmla="*/ 30 w 116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248">
                    <a:moveTo>
                      <a:pt x="59" y="238"/>
                    </a:moveTo>
                    <a:lnTo>
                      <a:pt x="62" y="238"/>
                    </a:lnTo>
                    <a:lnTo>
                      <a:pt x="68" y="238"/>
                    </a:lnTo>
                    <a:lnTo>
                      <a:pt x="74" y="239"/>
                    </a:lnTo>
                    <a:lnTo>
                      <a:pt x="82" y="240"/>
                    </a:lnTo>
                    <a:lnTo>
                      <a:pt x="90" y="242"/>
                    </a:lnTo>
                    <a:lnTo>
                      <a:pt x="98" y="244"/>
                    </a:lnTo>
                    <a:lnTo>
                      <a:pt x="107" y="246"/>
                    </a:lnTo>
                    <a:lnTo>
                      <a:pt x="116" y="248"/>
                    </a:lnTo>
                    <a:lnTo>
                      <a:pt x="114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3" y="68"/>
                    </a:lnTo>
                    <a:lnTo>
                      <a:pt x="74" y="38"/>
                    </a:lnTo>
                    <a:lnTo>
                      <a:pt x="66" y="15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44" y="38"/>
                    </a:lnTo>
                    <a:lnTo>
                      <a:pt x="33" y="68"/>
                    </a:lnTo>
                    <a:lnTo>
                      <a:pt x="24" y="104"/>
                    </a:lnTo>
                    <a:lnTo>
                      <a:pt x="15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8" y="242"/>
                    </a:lnTo>
                    <a:lnTo>
                      <a:pt x="36" y="240"/>
                    </a:lnTo>
                    <a:lnTo>
                      <a:pt x="43" y="239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1" name="Freeform 22"/>
              <p:cNvSpPr>
                <a:spLocks/>
              </p:cNvSpPr>
              <p:nvPr/>
            </p:nvSpPr>
            <p:spPr bwMode="auto">
              <a:xfrm>
                <a:off x="2930" y="2028"/>
                <a:ext cx="93" cy="115"/>
              </a:xfrm>
              <a:custGeom>
                <a:avLst/>
                <a:gdLst>
                  <a:gd name="T0" fmla="*/ 91 w 187"/>
                  <a:gd name="T1" fmla="*/ 112 h 231"/>
                  <a:gd name="T2" fmla="*/ 87 w 187"/>
                  <a:gd name="T3" fmla="*/ 111 h 231"/>
                  <a:gd name="T4" fmla="*/ 83 w 187"/>
                  <a:gd name="T5" fmla="*/ 113 h 231"/>
                  <a:gd name="T6" fmla="*/ 79 w 187"/>
                  <a:gd name="T7" fmla="*/ 114 h 231"/>
                  <a:gd name="T8" fmla="*/ 78 w 187"/>
                  <a:gd name="T9" fmla="*/ 115 h 231"/>
                  <a:gd name="T10" fmla="*/ 0 w 187"/>
                  <a:gd name="T11" fmla="*/ 0 h 231"/>
                  <a:gd name="T12" fmla="*/ 93 w 187"/>
                  <a:gd name="T13" fmla="*/ 93 h 231"/>
                  <a:gd name="T14" fmla="*/ 91 w 187"/>
                  <a:gd name="T15" fmla="*/ 98 h 231"/>
                  <a:gd name="T16" fmla="*/ 91 w 187"/>
                  <a:gd name="T17" fmla="*/ 104 h 231"/>
                  <a:gd name="T18" fmla="*/ 91 w 187"/>
                  <a:gd name="T19" fmla="*/ 110 h 231"/>
                  <a:gd name="T20" fmla="*/ 91 w 187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231">
                    <a:moveTo>
                      <a:pt x="182" y="224"/>
                    </a:moveTo>
                    <a:lnTo>
                      <a:pt x="175" y="223"/>
                    </a:lnTo>
                    <a:lnTo>
                      <a:pt x="166" y="226"/>
                    </a:lnTo>
                    <a:lnTo>
                      <a:pt x="159" y="229"/>
                    </a:lnTo>
                    <a:lnTo>
                      <a:pt x="157" y="231"/>
                    </a:lnTo>
                    <a:lnTo>
                      <a:pt x="0" y="0"/>
                    </a:lnTo>
                    <a:lnTo>
                      <a:pt x="187" y="186"/>
                    </a:lnTo>
                    <a:lnTo>
                      <a:pt x="183" y="197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2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2" name="Freeform 23"/>
              <p:cNvSpPr>
                <a:spLocks/>
              </p:cNvSpPr>
              <p:nvPr/>
            </p:nvSpPr>
            <p:spPr bwMode="auto">
              <a:xfrm>
                <a:off x="3092" y="2032"/>
                <a:ext cx="88" cy="111"/>
              </a:xfrm>
              <a:custGeom>
                <a:avLst/>
                <a:gdLst>
                  <a:gd name="T0" fmla="*/ 3 w 177"/>
                  <a:gd name="T1" fmla="*/ 107 h 221"/>
                  <a:gd name="T2" fmla="*/ 6 w 177"/>
                  <a:gd name="T3" fmla="*/ 107 h 221"/>
                  <a:gd name="T4" fmla="*/ 11 w 177"/>
                  <a:gd name="T5" fmla="*/ 108 h 221"/>
                  <a:gd name="T6" fmla="*/ 15 w 177"/>
                  <a:gd name="T7" fmla="*/ 110 h 221"/>
                  <a:gd name="T8" fmla="*/ 16 w 177"/>
                  <a:gd name="T9" fmla="*/ 111 h 221"/>
                  <a:gd name="T10" fmla="*/ 88 w 177"/>
                  <a:gd name="T11" fmla="*/ 0 h 221"/>
                  <a:gd name="T12" fmla="*/ 0 w 177"/>
                  <a:gd name="T13" fmla="*/ 87 h 221"/>
                  <a:gd name="T14" fmla="*/ 1 w 177"/>
                  <a:gd name="T15" fmla="*/ 93 h 221"/>
                  <a:gd name="T16" fmla="*/ 2 w 177"/>
                  <a:gd name="T17" fmla="*/ 99 h 221"/>
                  <a:gd name="T18" fmla="*/ 3 w 177"/>
                  <a:gd name="T19" fmla="*/ 105 h 221"/>
                  <a:gd name="T20" fmla="*/ 3 w 177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221">
                    <a:moveTo>
                      <a:pt x="7" y="214"/>
                    </a:moveTo>
                    <a:lnTo>
                      <a:pt x="13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2" y="221"/>
                    </a:lnTo>
                    <a:lnTo>
                      <a:pt x="177" y="0"/>
                    </a:lnTo>
                    <a:lnTo>
                      <a:pt x="0" y="174"/>
                    </a:lnTo>
                    <a:lnTo>
                      <a:pt x="3" y="185"/>
                    </a:lnTo>
                    <a:lnTo>
                      <a:pt x="5" y="198"/>
                    </a:lnTo>
                    <a:lnTo>
                      <a:pt x="7" y="210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3" name="Freeform 24"/>
              <p:cNvSpPr>
                <a:spLocks/>
              </p:cNvSpPr>
              <p:nvPr/>
            </p:nvSpPr>
            <p:spPr bwMode="auto">
              <a:xfrm>
                <a:off x="3087" y="2014"/>
                <a:ext cx="45" cy="88"/>
              </a:xfrm>
              <a:custGeom>
                <a:avLst/>
                <a:gdLst>
                  <a:gd name="T0" fmla="*/ 7 w 90"/>
                  <a:gd name="T1" fmla="*/ 88 h 177"/>
                  <a:gd name="T2" fmla="*/ 34 w 90"/>
                  <a:gd name="T3" fmla="*/ 61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8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8" y="123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4" name="Freeform 25"/>
              <p:cNvSpPr>
                <a:spLocks/>
              </p:cNvSpPr>
              <p:nvPr/>
            </p:nvSpPr>
            <p:spPr bwMode="auto">
              <a:xfrm>
                <a:off x="2987" y="2013"/>
                <a:ext cx="42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2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3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3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5" name="Freeform 26"/>
              <p:cNvSpPr>
                <a:spLocks/>
              </p:cNvSpPr>
              <p:nvPr/>
            </p:nvSpPr>
            <p:spPr bwMode="auto">
              <a:xfrm>
                <a:off x="2630" y="2013"/>
                <a:ext cx="43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3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2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6" name="Freeform 27"/>
              <p:cNvSpPr>
                <a:spLocks/>
              </p:cNvSpPr>
              <p:nvPr/>
            </p:nvSpPr>
            <p:spPr bwMode="auto">
              <a:xfrm>
                <a:off x="2730" y="2013"/>
                <a:ext cx="45" cy="89"/>
              </a:xfrm>
              <a:custGeom>
                <a:avLst/>
                <a:gdLst>
                  <a:gd name="T0" fmla="*/ 7 w 90"/>
                  <a:gd name="T1" fmla="*/ 89 h 177"/>
                  <a:gd name="T2" fmla="*/ 35 w 90"/>
                  <a:gd name="T3" fmla="*/ 62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9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9" y="124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2" name="Group 28"/>
            <p:cNvGrpSpPr>
              <a:grpSpLocks/>
            </p:cNvGrpSpPr>
            <p:nvPr/>
          </p:nvGrpSpPr>
          <p:grpSpPr bwMode="auto">
            <a:xfrm rot="5400000">
              <a:off x="-288" y="1680"/>
              <a:ext cx="1392" cy="816"/>
              <a:chOff x="2521" y="1991"/>
              <a:chExt cx="717" cy="337"/>
            </a:xfrm>
          </p:grpSpPr>
          <p:sp>
            <p:nvSpPr>
              <p:cNvPr id="17445" name="Rectangle 29"/>
              <p:cNvSpPr>
                <a:spLocks noChangeArrowheads="1"/>
              </p:cNvSpPr>
              <p:nvPr/>
            </p:nvSpPr>
            <p:spPr bwMode="auto">
              <a:xfrm>
                <a:off x="2522" y="2146"/>
                <a:ext cx="716" cy="182"/>
              </a:xfrm>
              <a:prstGeom prst="rect">
                <a:avLst/>
              </a:prstGeom>
              <a:solidFill>
                <a:srgbClr val="E8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6" name="Rectangle 30"/>
              <p:cNvSpPr>
                <a:spLocks noChangeArrowheads="1"/>
              </p:cNvSpPr>
              <p:nvPr/>
            </p:nvSpPr>
            <p:spPr bwMode="auto">
              <a:xfrm>
                <a:off x="2521" y="1991"/>
                <a:ext cx="717" cy="155"/>
              </a:xfrm>
              <a:prstGeom prst="rect">
                <a:avLst/>
              </a:prstGeom>
              <a:solidFill>
                <a:srgbClr val="FFB2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7" name="Freeform 31"/>
              <p:cNvSpPr>
                <a:spLocks/>
              </p:cNvSpPr>
              <p:nvPr/>
            </p:nvSpPr>
            <p:spPr bwMode="auto">
              <a:xfrm>
                <a:off x="2522" y="1994"/>
                <a:ext cx="47" cy="334"/>
              </a:xfrm>
              <a:custGeom>
                <a:avLst/>
                <a:gdLst>
                  <a:gd name="T0" fmla="*/ 0 w 96"/>
                  <a:gd name="T1" fmla="*/ 0 h 667"/>
                  <a:gd name="T2" fmla="*/ 16 w 96"/>
                  <a:gd name="T3" fmla="*/ 22 h 667"/>
                  <a:gd name="T4" fmla="*/ 29 w 96"/>
                  <a:gd name="T5" fmla="*/ 50 h 667"/>
                  <a:gd name="T6" fmla="*/ 40 w 96"/>
                  <a:gd name="T7" fmla="*/ 81 h 667"/>
                  <a:gd name="T8" fmla="*/ 46 w 96"/>
                  <a:gd name="T9" fmla="*/ 113 h 667"/>
                  <a:gd name="T10" fmla="*/ 47 w 96"/>
                  <a:gd name="T11" fmla="*/ 147 h 667"/>
                  <a:gd name="T12" fmla="*/ 42 w 96"/>
                  <a:gd name="T13" fmla="*/ 178 h 667"/>
                  <a:gd name="T14" fmla="*/ 30 w 96"/>
                  <a:gd name="T15" fmla="*/ 207 h 667"/>
                  <a:gd name="T16" fmla="*/ 11 w 96"/>
                  <a:gd name="T17" fmla="*/ 230 h 667"/>
                  <a:gd name="T18" fmla="*/ 8 w 96"/>
                  <a:gd name="T19" fmla="*/ 255 h 667"/>
                  <a:gd name="T20" fmla="*/ 8 w 96"/>
                  <a:gd name="T21" fmla="*/ 282 h 667"/>
                  <a:gd name="T22" fmla="*/ 11 w 96"/>
                  <a:gd name="T23" fmla="*/ 308 h 667"/>
                  <a:gd name="T24" fmla="*/ 16 w 96"/>
                  <a:gd name="T25" fmla="*/ 334 h 667"/>
                  <a:gd name="T26" fmla="*/ 0 w 96"/>
                  <a:gd name="T27" fmla="*/ 334 h 667"/>
                  <a:gd name="T28" fmla="*/ 0 w 96"/>
                  <a:gd name="T29" fmla="*/ 0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667">
                    <a:moveTo>
                      <a:pt x="0" y="0"/>
                    </a:moveTo>
                    <a:lnTo>
                      <a:pt x="32" y="44"/>
                    </a:lnTo>
                    <a:lnTo>
                      <a:pt x="60" y="99"/>
                    </a:lnTo>
                    <a:lnTo>
                      <a:pt x="81" y="161"/>
                    </a:lnTo>
                    <a:lnTo>
                      <a:pt x="93" y="226"/>
                    </a:lnTo>
                    <a:lnTo>
                      <a:pt x="96" y="293"/>
                    </a:lnTo>
                    <a:lnTo>
                      <a:pt x="85" y="356"/>
                    </a:lnTo>
                    <a:lnTo>
                      <a:pt x="61" y="413"/>
                    </a:lnTo>
                    <a:lnTo>
                      <a:pt x="22" y="460"/>
                    </a:lnTo>
                    <a:lnTo>
                      <a:pt x="17" y="509"/>
                    </a:lnTo>
                    <a:lnTo>
                      <a:pt x="17" y="563"/>
                    </a:lnTo>
                    <a:lnTo>
                      <a:pt x="22" y="616"/>
                    </a:lnTo>
                    <a:lnTo>
                      <a:pt x="32" y="667"/>
                    </a:lnTo>
                    <a:lnTo>
                      <a:pt x="0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8" name="Freeform 32"/>
              <p:cNvSpPr>
                <a:spLocks/>
              </p:cNvSpPr>
              <p:nvPr/>
            </p:nvSpPr>
            <p:spPr bwMode="auto">
              <a:xfrm>
                <a:off x="2544" y="1996"/>
                <a:ext cx="313" cy="332"/>
              </a:xfrm>
              <a:custGeom>
                <a:avLst/>
                <a:gdLst>
                  <a:gd name="T0" fmla="*/ 157 w 626"/>
                  <a:gd name="T1" fmla="*/ 332 h 665"/>
                  <a:gd name="T2" fmla="*/ 177 w 626"/>
                  <a:gd name="T3" fmla="*/ 332 h 665"/>
                  <a:gd name="T4" fmla="*/ 171 w 626"/>
                  <a:gd name="T5" fmla="*/ 302 h 665"/>
                  <a:gd name="T6" fmla="*/ 168 w 626"/>
                  <a:gd name="T7" fmla="*/ 274 h 665"/>
                  <a:gd name="T8" fmla="*/ 169 w 626"/>
                  <a:gd name="T9" fmla="*/ 250 h 665"/>
                  <a:gd name="T10" fmla="*/ 175 w 626"/>
                  <a:gd name="T11" fmla="*/ 230 h 665"/>
                  <a:gd name="T12" fmla="*/ 180 w 626"/>
                  <a:gd name="T13" fmla="*/ 221 h 665"/>
                  <a:gd name="T14" fmla="*/ 186 w 626"/>
                  <a:gd name="T15" fmla="*/ 212 h 665"/>
                  <a:gd name="T16" fmla="*/ 191 w 626"/>
                  <a:gd name="T17" fmla="*/ 204 h 665"/>
                  <a:gd name="T18" fmla="*/ 196 w 626"/>
                  <a:gd name="T19" fmla="*/ 195 h 665"/>
                  <a:gd name="T20" fmla="*/ 201 w 626"/>
                  <a:gd name="T21" fmla="*/ 186 h 665"/>
                  <a:gd name="T22" fmla="*/ 206 w 626"/>
                  <a:gd name="T23" fmla="*/ 176 h 665"/>
                  <a:gd name="T24" fmla="*/ 211 w 626"/>
                  <a:gd name="T25" fmla="*/ 163 h 665"/>
                  <a:gd name="T26" fmla="*/ 215 w 626"/>
                  <a:gd name="T27" fmla="*/ 149 h 665"/>
                  <a:gd name="T28" fmla="*/ 313 w 626"/>
                  <a:gd name="T29" fmla="*/ 0 h 665"/>
                  <a:gd name="T30" fmla="*/ 235 w 626"/>
                  <a:gd name="T31" fmla="*/ 65 h 665"/>
                  <a:gd name="T32" fmla="*/ 237 w 626"/>
                  <a:gd name="T33" fmla="*/ 0 h 665"/>
                  <a:gd name="T34" fmla="*/ 183 w 626"/>
                  <a:gd name="T35" fmla="*/ 56 h 665"/>
                  <a:gd name="T36" fmla="*/ 157 w 626"/>
                  <a:gd name="T37" fmla="*/ 0 h 665"/>
                  <a:gd name="T38" fmla="*/ 130 w 626"/>
                  <a:gd name="T39" fmla="*/ 57 h 665"/>
                  <a:gd name="T40" fmla="*/ 76 w 626"/>
                  <a:gd name="T41" fmla="*/ 0 h 665"/>
                  <a:gd name="T42" fmla="*/ 76 w 626"/>
                  <a:gd name="T43" fmla="*/ 65 h 665"/>
                  <a:gd name="T44" fmla="*/ 0 w 626"/>
                  <a:gd name="T45" fmla="*/ 0 h 665"/>
                  <a:gd name="T46" fmla="*/ 99 w 626"/>
                  <a:gd name="T47" fmla="*/ 149 h 665"/>
                  <a:gd name="T48" fmla="*/ 103 w 626"/>
                  <a:gd name="T49" fmla="*/ 163 h 665"/>
                  <a:gd name="T50" fmla="*/ 107 w 626"/>
                  <a:gd name="T51" fmla="*/ 176 h 665"/>
                  <a:gd name="T52" fmla="*/ 112 w 626"/>
                  <a:gd name="T53" fmla="*/ 186 h 665"/>
                  <a:gd name="T54" fmla="*/ 118 w 626"/>
                  <a:gd name="T55" fmla="*/ 195 h 665"/>
                  <a:gd name="T56" fmla="*/ 123 w 626"/>
                  <a:gd name="T57" fmla="*/ 204 h 665"/>
                  <a:gd name="T58" fmla="*/ 128 w 626"/>
                  <a:gd name="T59" fmla="*/ 212 h 665"/>
                  <a:gd name="T60" fmla="*/ 133 w 626"/>
                  <a:gd name="T61" fmla="*/ 221 h 665"/>
                  <a:gd name="T62" fmla="*/ 138 w 626"/>
                  <a:gd name="T63" fmla="*/ 230 h 665"/>
                  <a:gd name="T64" fmla="*/ 144 w 626"/>
                  <a:gd name="T65" fmla="*/ 252 h 665"/>
                  <a:gd name="T66" fmla="*/ 145 w 626"/>
                  <a:gd name="T67" fmla="*/ 280 h 665"/>
                  <a:gd name="T68" fmla="*/ 143 w 626"/>
                  <a:gd name="T69" fmla="*/ 308 h 665"/>
                  <a:gd name="T70" fmla="*/ 138 w 626"/>
                  <a:gd name="T71" fmla="*/ 332 h 665"/>
                  <a:gd name="T72" fmla="*/ 157 w 626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6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2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50" y="461"/>
                    </a:lnTo>
                    <a:lnTo>
                      <a:pt x="360" y="442"/>
                    </a:lnTo>
                    <a:lnTo>
                      <a:pt x="371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2" y="372"/>
                    </a:lnTo>
                    <a:lnTo>
                      <a:pt x="411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6" y="0"/>
                    </a:lnTo>
                    <a:lnTo>
                      <a:pt x="470" y="130"/>
                    </a:lnTo>
                    <a:lnTo>
                      <a:pt x="474" y="0"/>
                    </a:lnTo>
                    <a:lnTo>
                      <a:pt x="365" y="113"/>
                    </a:lnTo>
                    <a:lnTo>
                      <a:pt x="313" y="0"/>
                    </a:lnTo>
                    <a:lnTo>
                      <a:pt x="259" y="115"/>
                    </a:lnTo>
                    <a:lnTo>
                      <a:pt x="152" y="0"/>
                    </a:lnTo>
                    <a:lnTo>
                      <a:pt x="152" y="130"/>
                    </a:lnTo>
                    <a:lnTo>
                      <a:pt x="0" y="0"/>
                    </a:lnTo>
                    <a:lnTo>
                      <a:pt x="197" y="298"/>
                    </a:lnTo>
                    <a:lnTo>
                      <a:pt x="205" y="326"/>
                    </a:lnTo>
                    <a:lnTo>
                      <a:pt x="214" y="352"/>
                    </a:lnTo>
                    <a:lnTo>
                      <a:pt x="224" y="372"/>
                    </a:lnTo>
                    <a:lnTo>
                      <a:pt x="235" y="391"/>
                    </a:lnTo>
                    <a:lnTo>
                      <a:pt x="245" y="408"/>
                    </a:lnTo>
                    <a:lnTo>
                      <a:pt x="256" y="425"/>
                    </a:lnTo>
                    <a:lnTo>
                      <a:pt x="266" y="442"/>
                    </a:lnTo>
                    <a:lnTo>
                      <a:pt x="275" y="461"/>
                    </a:lnTo>
                    <a:lnTo>
                      <a:pt x="287" y="504"/>
                    </a:lnTo>
                    <a:lnTo>
                      <a:pt x="289" y="561"/>
                    </a:lnTo>
                    <a:lnTo>
                      <a:pt x="285" y="617"/>
                    </a:lnTo>
                    <a:lnTo>
                      <a:pt x="276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Freeform 33"/>
              <p:cNvSpPr>
                <a:spLocks/>
              </p:cNvSpPr>
              <p:nvPr/>
            </p:nvSpPr>
            <p:spPr bwMode="auto">
              <a:xfrm>
                <a:off x="2832" y="1994"/>
                <a:ext cx="94" cy="334"/>
              </a:xfrm>
              <a:custGeom>
                <a:avLst/>
                <a:gdLst>
                  <a:gd name="T0" fmla="*/ 63 w 189"/>
                  <a:gd name="T1" fmla="*/ 334 h 667"/>
                  <a:gd name="T2" fmla="*/ 47 w 189"/>
                  <a:gd name="T3" fmla="*/ 334 h 667"/>
                  <a:gd name="T4" fmla="*/ 32 w 189"/>
                  <a:gd name="T5" fmla="*/ 334 h 667"/>
                  <a:gd name="T6" fmla="*/ 36 w 189"/>
                  <a:gd name="T7" fmla="*/ 305 h 667"/>
                  <a:gd name="T8" fmla="*/ 39 w 189"/>
                  <a:gd name="T9" fmla="*/ 279 h 667"/>
                  <a:gd name="T10" fmla="*/ 38 w 189"/>
                  <a:gd name="T11" fmla="*/ 255 h 667"/>
                  <a:gd name="T12" fmla="*/ 36 w 189"/>
                  <a:gd name="T13" fmla="*/ 230 h 667"/>
                  <a:gd name="T14" fmla="*/ 17 w 189"/>
                  <a:gd name="T15" fmla="*/ 207 h 667"/>
                  <a:gd name="T16" fmla="*/ 5 w 189"/>
                  <a:gd name="T17" fmla="*/ 179 h 667"/>
                  <a:gd name="T18" fmla="*/ 0 w 189"/>
                  <a:gd name="T19" fmla="*/ 147 h 667"/>
                  <a:gd name="T20" fmla="*/ 1 w 189"/>
                  <a:gd name="T21" fmla="*/ 114 h 667"/>
                  <a:gd name="T22" fmla="*/ 7 w 189"/>
                  <a:gd name="T23" fmla="*/ 81 h 667"/>
                  <a:gd name="T24" fmla="*/ 17 w 189"/>
                  <a:gd name="T25" fmla="*/ 50 h 667"/>
                  <a:gd name="T26" fmla="*/ 31 w 189"/>
                  <a:gd name="T27" fmla="*/ 22 h 667"/>
                  <a:gd name="T28" fmla="*/ 47 w 189"/>
                  <a:gd name="T29" fmla="*/ 0 h 667"/>
                  <a:gd name="T30" fmla="*/ 63 w 189"/>
                  <a:gd name="T31" fmla="*/ 22 h 667"/>
                  <a:gd name="T32" fmla="*/ 77 w 189"/>
                  <a:gd name="T33" fmla="*/ 50 h 667"/>
                  <a:gd name="T34" fmla="*/ 87 w 189"/>
                  <a:gd name="T35" fmla="*/ 81 h 667"/>
                  <a:gd name="T36" fmla="*/ 93 w 189"/>
                  <a:gd name="T37" fmla="*/ 113 h 667"/>
                  <a:gd name="T38" fmla="*/ 94 w 189"/>
                  <a:gd name="T39" fmla="*/ 147 h 667"/>
                  <a:gd name="T40" fmla="*/ 89 w 189"/>
                  <a:gd name="T41" fmla="*/ 178 h 667"/>
                  <a:gd name="T42" fmla="*/ 77 w 189"/>
                  <a:gd name="T43" fmla="*/ 207 h 667"/>
                  <a:gd name="T44" fmla="*/ 58 w 189"/>
                  <a:gd name="T45" fmla="*/ 230 h 667"/>
                  <a:gd name="T46" fmla="*/ 55 w 189"/>
                  <a:gd name="T47" fmla="*/ 255 h 667"/>
                  <a:gd name="T48" fmla="*/ 55 w 189"/>
                  <a:gd name="T49" fmla="*/ 282 h 667"/>
                  <a:gd name="T50" fmla="*/ 58 w 189"/>
                  <a:gd name="T51" fmla="*/ 308 h 667"/>
                  <a:gd name="T52" fmla="*/ 63 w 189"/>
                  <a:gd name="T53" fmla="*/ 334 h 6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9" h="667">
                    <a:moveTo>
                      <a:pt x="127" y="667"/>
                    </a:moveTo>
                    <a:lnTo>
                      <a:pt x="95" y="667"/>
                    </a:lnTo>
                    <a:lnTo>
                      <a:pt x="64" y="667"/>
                    </a:lnTo>
                    <a:lnTo>
                      <a:pt x="73" y="610"/>
                    </a:lnTo>
                    <a:lnTo>
                      <a:pt x="78" y="558"/>
                    </a:lnTo>
                    <a:lnTo>
                      <a:pt x="76" y="510"/>
                    </a:lnTo>
                    <a:lnTo>
                      <a:pt x="73" y="460"/>
                    </a:lnTo>
                    <a:lnTo>
                      <a:pt x="34" y="414"/>
                    </a:lnTo>
                    <a:lnTo>
                      <a:pt x="11" y="357"/>
                    </a:lnTo>
                    <a:lnTo>
                      <a:pt x="0" y="294"/>
                    </a:lnTo>
                    <a:lnTo>
                      <a:pt x="3" y="227"/>
                    </a:lnTo>
                    <a:lnTo>
                      <a:pt x="14" y="162"/>
                    </a:lnTo>
                    <a:lnTo>
                      <a:pt x="35" y="99"/>
                    </a:lnTo>
                    <a:lnTo>
                      <a:pt x="63" y="44"/>
                    </a:lnTo>
                    <a:lnTo>
                      <a:pt x="95" y="0"/>
                    </a:lnTo>
                    <a:lnTo>
                      <a:pt x="127" y="44"/>
                    </a:lnTo>
                    <a:lnTo>
                      <a:pt x="155" y="99"/>
                    </a:lnTo>
                    <a:lnTo>
                      <a:pt x="175" y="161"/>
                    </a:lnTo>
                    <a:lnTo>
                      <a:pt x="187" y="226"/>
                    </a:lnTo>
                    <a:lnTo>
                      <a:pt x="189" y="293"/>
                    </a:lnTo>
                    <a:lnTo>
                      <a:pt x="179" y="356"/>
                    </a:lnTo>
                    <a:lnTo>
                      <a:pt x="155" y="413"/>
                    </a:lnTo>
                    <a:lnTo>
                      <a:pt x="116" y="460"/>
                    </a:lnTo>
                    <a:lnTo>
                      <a:pt x="111" y="509"/>
                    </a:lnTo>
                    <a:lnTo>
                      <a:pt x="111" y="563"/>
                    </a:lnTo>
                    <a:lnTo>
                      <a:pt x="117" y="616"/>
                    </a:lnTo>
                    <a:lnTo>
                      <a:pt x="127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0" name="Freeform 34"/>
              <p:cNvSpPr>
                <a:spLocks/>
              </p:cNvSpPr>
              <p:nvPr/>
            </p:nvSpPr>
            <p:spPr bwMode="auto">
              <a:xfrm>
                <a:off x="2901" y="1996"/>
                <a:ext cx="312" cy="332"/>
              </a:xfrm>
              <a:custGeom>
                <a:avLst/>
                <a:gdLst>
                  <a:gd name="T0" fmla="*/ 156 w 625"/>
                  <a:gd name="T1" fmla="*/ 332 h 665"/>
                  <a:gd name="T2" fmla="*/ 176 w 625"/>
                  <a:gd name="T3" fmla="*/ 332 h 665"/>
                  <a:gd name="T4" fmla="*/ 170 w 625"/>
                  <a:gd name="T5" fmla="*/ 302 h 665"/>
                  <a:gd name="T6" fmla="*/ 168 w 625"/>
                  <a:gd name="T7" fmla="*/ 274 h 665"/>
                  <a:gd name="T8" fmla="*/ 169 w 625"/>
                  <a:gd name="T9" fmla="*/ 250 h 665"/>
                  <a:gd name="T10" fmla="*/ 174 w 625"/>
                  <a:gd name="T11" fmla="*/ 230 h 665"/>
                  <a:gd name="T12" fmla="*/ 180 w 625"/>
                  <a:gd name="T13" fmla="*/ 221 h 665"/>
                  <a:gd name="T14" fmla="*/ 185 w 625"/>
                  <a:gd name="T15" fmla="*/ 212 h 665"/>
                  <a:gd name="T16" fmla="*/ 190 w 625"/>
                  <a:gd name="T17" fmla="*/ 204 h 665"/>
                  <a:gd name="T18" fmla="*/ 195 w 625"/>
                  <a:gd name="T19" fmla="*/ 195 h 665"/>
                  <a:gd name="T20" fmla="*/ 200 w 625"/>
                  <a:gd name="T21" fmla="*/ 186 h 665"/>
                  <a:gd name="T22" fmla="*/ 205 w 625"/>
                  <a:gd name="T23" fmla="*/ 176 h 665"/>
                  <a:gd name="T24" fmla="*/ 210 w 625"/>
                  <a:gd name="T25" fmla="*/ 163 h 665"/>
                  <a:gd name="T26" fmla="*/ 214 w 625"/>
                  <a:gd name="T27" fmla="*/ 149 h 665"/>
                  <a:gd name="T28" fmla="*/ 312 w 625"/>
                  <a:gd name="T29" fmla="*/ 0 h 665"/>
                  <a:gd name="T30" fmla="*/ 234 w 625"/>
                  <a:gd name="T31" fmla="*/ 65 h 665"/>
                  <a:gd name="T32" fmla="*/ 237 w 625"/>
                  <a:gd name="T33" fmla="*/ 0 h 665"/>
                  <a:gd name="T34" fmla="*/ 182 w 625"/>
                  <a:gd name="T35" fmla="*/ 56 h 665"/>
                  <a:gd name="T36" fmla="*/ 156 w 625"/>
                  <a:gd name="T37" fmla="*/ 0 h 665"/>
                  <a:gd name="T38" fmla="*/ 128 w 625"/>
                  <a:gd name="T39" fmla="*/ 57 h 665"/>
                  <a:gd name="T40" fmla="*/ 75 w 625"/>
                  <a:gd name="T41" fmla="*/ 0 h 665"/>
                  <a:gd name="T42" fmla="*/ 75 w 625"/>
                  <a:gd name="T43" fmla="*/ 65 h 665"/>
                  <a:gd name="T44" fmla="*/ 0 w 625"/>
                  <a:gd name="T45" fmla="*/ 0 h 665"/>
                  <a:gd name="T46" fmla="*/ 97 w 625"/>
                  <a:gd name="T47" fmla="*/ 149 h 665"/>
                  <a:gd name="T48" fmla="*/ 102 w 625"/>
                  <a:gd name="T49" fmla="*/ 163 h 665"/>
                  <a:gd name="T50" fmla="*/ 107 w 625"/>
                  <a:gd name="T51" fmla="*/ 176 h 665"/>
                  <a:gd name="T52" fmla="*/ 111 w 625"/>
                  <a:gd name="T53" fmla="*/ 186 h 665"/>
                  <a:gd name="T54" fmla="*/ 116 w 625"/>
                  <a:gd name="T55" fmla="*/ 195 h 665"/>
                  <a:gd name="T56" fmla="*/ 122 w 625"/>
                  <a:gd name="T57" fmla="*/ 204 h 665"/>
                  <a:gd name="T58" fmla="*/ 127 w 625"/>
                  <a:gd name="T59" fmla="*/ 212 h 665"/>
                  <a:gd name="T60" fmla="*/ 132 w 625"/>
                  <a:gd name="T61" fmla="*/ 221 h 665"/>
                  <a:gd name="T62" fmla="*/ 137 w 625"/>
                  <a:gd name="T63" fmla="*/ 230 h 665"/>
                  <a:gd name="T64" fmla="*/ 143 w 625"/>
                  <a:gd name="T65" fmla="*/ 252 h 665"/>
                  <a:gd name="T66" fmla="*/ 144 w 625"/>
                  <a:gd name="T67" fmla="*/ 280 h 665"/>
                  <a:gd name="T68" fmla="*/ 142 w 625"/>
                  <a:gd name="T69" fmla="*/ 308 h 665"/>
                  <a:gd name="T70" fmla="*/ 137 w 625"/>
                  <a:gd name="T71" fmla="*/ 332 h 665"/>
                  <a:gd name="T72" fmla="*/ 156 w 625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5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1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49" y="461"/>
                    </a:lnTo>
                    <a:lnTo>
                      <a:pt x="360" y="442"/>
                    </a:lnTo>
                    <a:lnTo>
                      <a:pt x="370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1" y="372"/>
                    </a:lnTo>
                    <a:lnTo>
                      <a:pt x="410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5" y="0"/>
                    </a:lnTo>
                    <a:lnTo>
                      <a:pt x="469" y="130"/>
                    </a:lnTo>
                    <a:lnTo>
                      <a:pt x="474" y="0"/>
                    </a:lnTo>
                    <a:lnTo>
                      <a:pt x="364" y="113"/>
                    </a:lnTo>
                    <a:lnTo>
                      <a:pt x="313" y="0"/>
                    </a:lnTo>
                    <a:lnTo>
                      <a:pt x="257" y="115"/>
                    </a:lnTo>
                    <a:lnTo>
                      <a:pt x="150" y="0"/>
                    </a:lnTo>
                    <a:lnTo>
                      <a:pt x="150" y="130"/>
                    </a:lnTo>
                    <a:lnTo>
                      <a:pt x="0" y="0"/>
                    </a:lnTo>
                    <a:lnTo>
                      <a:pt x="195" y="298"/>
                    </a:lnTo>
                    <a:lnTo>
                      <a:pt x="204" y="326"/>
                    </a:lnTo>
                    <a:lnTo>
                      <a:pt x="214" y="352"/>
                    </a:lnTo>
                    <a:lnTo>
                      <a:pt x="223" y="372"/>
                    </a:lnTo>
                    <a:lnTo>
                      <a:pt x="233" y="391"/>
                    </a:lnTo>
                    <a:lnTo>
                      <a:pt x="245" y="408"/>
                    </a:lnTo>
                    <a:lnTo>
                      <a:pt x="255" y="425"/>
                    </a:lnTo>
                    <a:lnTo>
                      <a:pt x="264" y="442"/>
                    </a:lnTo>
                    <a:lnTo>
                      <a:pt x="275" y="461"/>
                    </a:lnTo>
                    <a:lnTo>
                      <a:pt x="286" y="504"/>
                    </a:lnTo>
                    <a:lnTo>
                      <a:pt x="288" y="561"/>
                    </a:lnTo>
                    <a:lnTo>
                      <a:pt x="284" y="617"/>
                    </a:lnTo>
                    <a:lnTo>
                      <a:pt x="275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Freeform 35"/>
              <p:cNvSpPr>
                <a:spLocks/>
              </p:cNvSpPr>
              <p:nvPr/>
            </p:nvSpPr>
            <p:spPr bwMode="auto">
              <a:xfrm>
                <a:off x="3187" y="1994"/>
                <a:ext cx="48" cy="334"/>
              </a:xfrm>
              <a:custGeom>
                <a:avLst/>
                <a:gdLst>
                  <a:gd name="T0" fmla="*/ 48 w 94"/>
                  <a:gd name="T1" fmla="*/ 334 h 667"/>
                  <a:gd name="T2" fmla="*/ 32 w 94"/>
                  <a:gd name="T3" fmla="*/ 334 h 667"/>
                  <a:gd name="T4" fmla="*/ 37 w 94"/>
                  <a:gd name="T5" fmla="*/ 305 h 667"/>
                  <a:gd name="T6" fmla="*/ 39 w 94"/>
                  <a:gd name="T7" fmla="*/ 279 h 667"/>
                  <a:gd name="T8" fmla="*/ 39 w 94"/>
                  <a:gd name="T9" fmla="*/ 255 h 667"/>
                  <a:gd name="T10" fmla="*/ 37 w 94"/>
                  <a:gd name="T11" fmla="*/ 230 h 667"/>
                  <a:gd name="T12" fmla="*/ 17 w 94"/>
                  <a:gd name="T13" fmla="*/ 207 h 667"/>
                  <a:gd name="T14" fmla="*/ 5 w 94"/>
                  <a:gd name="T15" fmla="*/ 179 h 667"/>
                  <a:gd name="T16" fmla="*/ 0 w 94"/>
                  <a:gd name="T17" fmla="*/ 147 h 667"/>
                  <a:gd name="T18" fmla="*/ 1 w 94"/>
                  <a:gd name="T19" fmla="*/ 114 h 667"/>
                  <a:gd name="T20" fmla="*/ 7 w 94"/>
                  <a:gd name="T21" fmla="*/ 81 h 667"/>
                  <a:gd name="T22" fmla="*/ 17 w 94"/>
                  <a:gd name="T23" fmla="*/ 50 h 667"/>
                  <a:gd name="T24" fmla="*/ 32 w 94"/>
                  <a:gd name="T25" fmla="*/ 22 h 667"/>
                  <a:gd name="T26" fmla="*/ 48 w 94"/>
                  <a:gd name="T27" fmla="*/ 0 h 667"/>
                  <a:gd name="T28" fmla="*/ 48 w 94"/>
                  <a:gd name="T29" fmla="*/ 334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4" h="667">
                    <a:moveTo>
                      <a:pt x="94" y="667"/>
                    </a:moveTo>
                    <a:lnTo>
                      <a:pt x="63" y="667"/>
                    </a:lnTo>
                    <a:lnTo>
                      <a:pt x="72" y="610"/>
                    </a:lnTo>
                    <a:lnTo>
                      <a:pt x="77" y="558"/>
                    </a:lnTo>
                    <a:lnTo>
                      <a:pt x="76" y="510"/>
                    </a:lnTo>
                    <a:lnTo>
                      <a:pt x="72" y="460"/>
                    </a:lnTo>
                    <a:lnTo>
                      <a:pt x="33" y="414"/>
                    </a:lnTo>
                    <a:lnTo>
                      <a:pt x="9" y="357"/>
                    </a:lnTo>
                    <a:lnTo>
                      <a:pt x="0" y="294"/>
                    </a:lnTo>
                    <a:lnTo>
                      <a:pt x="1" y="227"/>
                    </a:lnTo>
                    <a:lnTo>
                      <a:pt x="14" y="162"/>
                    </a:lnTo>
                    <a:lnTo>
                      <a:pt x="34" y="99"/>
                    </a:lnTo>
                    <a:lnTo>
                      <a:pt x="62" y="44"/>
                    </a:lnTo>
                    <a:lnTo>
                      <a:pt x="94" y="0"/>
                    </a:lnTo>
                    <a:lnTo>
                      <a:pt x="94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Freeform 36"/>
              <p:cNvSpPr>
                <a:spLocks/>
              </p:cNvSpPr>
              <p:nvPr/>
            </p:nvSpPr>
            <p:spPr bwMode="auto">
              <a:xfrm>
                <a:off x="2526" y="2011"/>
                <a:ext cx="34" cy="151"/>
              </a:xfrm>
              <a:custGeom>
                <a:avLst/>
                <a:gdLst>
                  <a:gd name="T0" fmla="*/ 0 w 68"/>
                  <a:gd name="T1" fmla="*/ 136 h 302"/>
                  <a:gd name="T2" fmla="*/ 0 w 68"/>
                  <a:gd name="T3" fmla="*/ 0 h 302"/>
                  <a:gd name="T4" fmla="*/ 9 w 68"/>
                  <a:gd name="T5" fmla="*/ 13 h 302"/>
                  <a:gd name="T6" fmla="*/ 16 w 68"/>
                  <a:gd name="T7" fmla="*/ 30 h 302"/>
                  <a:gd name="T8" fmla="*/ 23 w 68"/>
                  <a:gd name="T9" fmla="*/ 48 h 302"/>
                  <a:gd name="T10" fmla="*/ 29 w 68"/>
                  <a:gd name="T11" fmla="*/ 68 h 302"/>
                  <a:gd name="T12" fmla="*/ 33 w 68"/>
                  <a:gd name="T13" fmla="*/ 89 h 302"/>
                  <a:gd name="T14" fmla="*/ 34 w 68"/>
                  <a:gd name="T15" fmla="*/ 110 h 302"/>
                  <a:gd name="T16" fmla="*/ 33 w 68"/>
                  <a:gd name="T17" fmla="*/ 131 h 302"/>
                  <a:gd name="T18" fmla="*/ 30 w 68"/>
                  <a:gd name="T19" fmla="*/ 151 h 302"/>
                  <a:gd name="T20" fmla="*/ 0 w 68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6" y="95"/>
                    </a:lnTo>
                    <a:lnTo>
                      <a:pt x="57" y="136"/>
                    </a:lnTo>
                    <a:lnTo>
                      <a:pt x="65" y="177"/>
                    </a:lnTo>
                    <a:lnTo>
                      <a:pt x="68" y="219"/>
                    </a:lnTo>
                    <a:lnTo>
                      <a:pt x="66" y="262"/>
                    </a:lnTo>
                    <a:lnTo>
                      <a:pt x="60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3" name="Freeform 37"/>
              <p:cNvSpPr>
                <a:spLocks/>
              </p:cNvSpPr>
              <p:nvPr/>
            </p:nvSpPr>
            <p:spPr bwMode="auto">
              <a:xfrm>
                <a:off x="2841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5 w 69"/>
                  <a:gd name="T11" fmla="*/ 68 h 302"/>
                  <a:gd name="T12" fmla="*/ 1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1" y="136"/>
                    </a:lnTo>
                    <a:lnTo>
                      <a:pt x="3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4" name="Freeform 38"/>
              <p:cNvSpPr>
                <a:spLocks/>
              </p:cNvSpPr>
              <p:nvPr/>
            </p:nvSpPr>
            <p:spPr bwMode="auto">
              <a:xfrm>
                <a:off x="2883" y="2011"/>
                <a:ext cx="33" cy="151"/>
              </a:xfrm>
              <a:custGeom>
                <a:avLst/>
                <a:gdLst>
                  <a:gd name="T0" fmla="*/ 0 w 67"/>
                  <a:gd name="T1" fmla="*/ 136 h 302"/>
                  <a:gd name="T2" fmla="*/ 0 w 67"/>
                  <a:gd name="T3" fmla="*/ 0 h 302"/>
                  <a:gd name="T4" fmla="*/ 8 w 67"/>
                  <a:gd name="T5" fmla="*/ 13 h 302"/>
                  <a:gd name="T6" fmla="*/ 16 w 67"/>
                  <a:gd name="T7" fmla="*/ 30 h 302"/>
                  <a:gd name="T8" fmla="*/ 22 w 67"/>
                  <a:gd name="T9" fmla="*/ 48 h 302"/>
                  <a:gd name="T10" fmla="*/ 27 w 67"/>
                  <a:gd name="T11" fmla="*/ 68 h 302"/>
                  <a:gd name="T12" fmla="*/ 31 w 67"/>
                  <a:gd name="T13" fmla="*/ 89 h 302"/>
                  <a:gd name="T14" fmla="*/ 33 w 67"/>
                  <a:gd name="T15" fmla="*/ 110 h 302"/>
                  <a:gd name="T16" fmla="*/ 32 w 67"/>
                  <a:gd name="T17" fmla="*/ 131 h 302"/>
                  <a:gd name="T18" fmla="*/ 29 w 67"/>
                  <a:gd name="T19" fmla="*/ 151 h 302"/>
                  <a:gd name="T20" fmla="*/ 0 w 67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5" y="95"/>
                    </a:lnTo>
                    <a:lnTo>
                      <a:pt x="55" y="136"/>
                    </a:lnTo>
                    <a:lnTo>
                      <a:pt x="63" y="177"/>
                    </a:lnTo>
                    <a:lnTo>
                      <a:pt x="67" y="219"/>
                    </a:lnTo>
                    <a:lnTo>
                      <a:pt x="64" y="262"/>
                    </a:lnTo>
                    <a:lnTo>
                      <a:pt x="59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5" name="Freeform 39"/>
              <p:cNvSpPr>
                <a:spLocks/>
              </p:cNvSpPr>
              <p:nvPr/>
            </p:nvSpPr>
            <p:spPr bwMode="auto">
              <a:xfrm>
                <a:off x="3197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6 w 69"/>
                  <a:gd name="T11" fmla="*/ 68 h 302"/>
                  <a:gd name="T12" fmla="*/ 2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2" y="136"/>
                    </a:lnTo>
                    <a:lnTo>
                      <a:pt x="4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6" name="Freeform 40"/>
              <p:cNvSpPr>
                <a:spLocks/>
              </p:cNvSpPr>
              <p:nvPr/>
            </p:nvSpPr>
            <p:spPr bwMode="auto">
              <a:xfrm>
                <a:off x="2672" y="2012"/>
                <a:ext cx="58" cy="124"/>
              </a:xfrm>
              <a:custGeom>
                <a:avLst/>
                <a:gdLst>
                  <a:gd name="T0" fmla="*/ 29 w 117"/>
                  <a:gd name="T1" fmla="*/ 119 h 248"/>
                  <a:gd name="T2" fmla="*/ 31 w 117"/>
                  <a:gd name="T3" fmla="*/ 119 h 248"/>
                  <a:gd name="T4" fmla="*/ 33 w 117"/>
                  <a:gd name="T5" fmla="*/ 119 h 248"/>
                  <a:gd name="T6" fmla="*/ 37 w 117"/>
                  <a:gd name="T7" fmla="*/ 120 h 248"/>
                  <a:gd name="T8" fmla="*/ 40 w 117"/>
                  <a:gd name="T9" fmla="*/ 120 h 248"/>
                  <a:gd name="T10" fmla="*/ 44 w 117"/>
                  <a:gd name="T11" fmla="*/ 121 h 248"/>
                  <a:gd name="T12" fmla="*/ 49 w 117"/>
                  <a:gd name="T13" fmla="*/ 122 h 248"/>
                  <a:gd name="T14" fmla="*/ 54 w 117"/>
                  <a:gd name="T15" fmla="*/ 123 h 248"/>
                  <a:gd name="T16" fmla="*/ 58 w 117"/>
                  <a:gd name="T17" fmla="*/ 124 h 248"/>
                  <a:gd name="T18" fmla="*/ 57 w 117"/>
                  <a:gd name="T19" fmla="*/ 108 h 248"/>
                  <a:gd name="T20" fmla="*/ 54 w 117"/>
                  <a:gd name="T21" fmla="*/ 89 h 248"/>
                  <a:gd name="T22" fmla="*/ 50 w 117"/>
                  <a:gd name="T23" fmla="*/ 71 h 248"/>
                  <a:gd name="T24" fmla="*/ 46 w 117"/>
                  <a:gd name="T25" fmla="*/ 52 h 248"/>
                  <a:gd name="T26" fmla="*/ 41 w 117"/>
                  <a:gd name="T27" fmla="*/ 34 h 248"/>
                  <a:gd name="T28" fmla="*/ 36 w 117"/>
                  <a:gd name="T29" fmla="*/ 19 h 248"/>
                  <a:gd name="T30" fmla="*/ 32 w 117"/>
                  <a:gd name="T31" fmla="*/ 8 h 248"/>
                  <a:gd name="T32" fmla="*/ 29 w 117"/>
                  <a:gd name="T33" fmla="*/ 0 h 248"/>
                  <a:gd name="T34" fmla="*/ 25 w 117"/>
                  <a:gd name="T35" fmla="*/ 8 h 248"/>
                  <a:gd name="T36" fmla="*/ 21 w 117"/>
                  <a:gd name="T37" fmla="*/ 19 h 248"/>
                  <a:gd name="T38" fmla="*/ 17 w 117"/>
                  <a:gd name="T39" fmla="*/ 34 h 248"/>
                  <a:gd name="T40" fmla="*/ 12 w 117"/>
                  <a:gd name="T41" fmla="*/ 52 h 248"/>
                  <a:gd name="T42" fmla="*/ 8 w 117"/>
                  <a:gd name="T43" fmla="*/ 71 h 248"/>
                  <a:gd name="T44" fmla="*/ 4 w 117"/>
                  <a:gd name="T45" fmla="*/ 89 h 248"/>
                  <a:gd name="T46" fmla="*/ 1 w 117"/>
                  <a:gd name="T47" fmla="*/ 108 h 248"/>
                  <a:gd name="T48" fmla="*/ 0 w 117"/>
                  <a:gd name="T49" fmla="*/ 124 h 248"/>
                  <a:gd name="T50" fmla="*/ 4 w 117"/>
                  <a:gd name="T51" fmla="*/ 123 h 248"/>
                  <a:gd name="T52" fmla="*/ 9 w 117"/>
                  <a:gd name="T53" fmla="*/ 122 h 248"/>
                  <a:gd name="T54" fmla="*/ 13 w 117"/>
                  <a:gd name="T55" fmla="*/ 121 h 248"/>
                  <a:gd name="T56" fmla="*/ 17 w 117"/>
                  <a:gd name="T57" fmla="*/ 120 h 248"/>
                  <a:gd name="T58" fmla="*/ 21 w 117"/>
                  <a:gd name="T59" fmla="*/ 120 h 248"/>
                  <a:gd name="T60" fmla="*/ 24 w 117"/>
                  <a:gd name="T61" fmla="*/ 119 h 248"/>
                  <a:gd name="T62" fmla="*/ 27 w 117"/>
                  <a:gd name="T63" fmla="*/ 119 h 248"/>
                  <a:gd name="T64" fmla="*/ 29 w 117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248">
                    <a:moveTo>
                      <a:pt x="58" y="238"/>
                    </a:moveTo>
                    <a:lnTo>
                      <a:pt x="63" y="238"/>
                    </a:lnTo>
                    <a:lnTo>
                      <a:pt x="67" y="238"/>
                    </a:lnTo>
                    <a:lnTo>
                      <a:pt x="74" y="239"/>
                    </a:lnTo>
                    <a:lnTo>
                      <a:pt x="81" y="240"/>
                    </a:lnTo>
                    <a:lnTo>
                      <a:pt x="89" y="242"/>
                    </a:lnTo>
                    <a:lnTo>
                      <a:pt x="99" y="244"/>
                    </a:lnTo>
                    <a:lnTo>
                      <a:pt x="108" y="246"/>
                    </a:lnTo>
                    <a:lnTo>
                      <a:pt x="117" y="248"/>
                    </a:lnTo>
                    <a:lnTo>
                      <a:pt x="115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2" y="68"/>
                    </a:lnTo>
                    <a:lnTo>
                      <a:pt x="73" y="38"/>
                    </a:lnTo>
                    <a:lnTo>
                      <a:pt x="65" y="15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43" y="38"/>
                    </a:lnTo>
                    <a:lnTo>
                      <a:pt x="34" y="68"/>
                    </a:lnTo>
                    <a:lnTo>
                      <a:pt x="24" y="104"/>
                    </a:lnTo>
                    <a:lnTo>
                      <a:pt x="16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7" y="242"/>
                    </a:lnTo>
                    <a:lnTo>
                      <a:pt x="35" y="240"/>
                    </a:lnTo>
                    <a:lnTo>
                      <a:pt x="43" y="239"/>
                    </a:lnTo>
                    <a:lnTo>
                      <a:pt x="49" y="238"/>
                    </a:lnTo>
                    <a:lnTo>
                      <a:pt x="55" y="238"/>
                    </a:lnTo>
                    <a:lnTo>
                      <a:pt x="58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7" name="Freeform 41"/>
              <p:cNvSpPr>
                <a:spLocks/>
              </p:cNvSpPr>
              <p:nvPr/>
            </p:nvSpPr>
            <p:spPr bwMode="auto">
              <a:xfrm>
                <a:off x="2573" y="2028"/>
                <a:ext cx="93" cy="115"/>
              </a:xfrm>
              <a:custGeom>
                <a:avLst/>
                <a:gdLst>
                  <a:gd name="T0" fmla="*/ 90 w 185"/>
                  <a:gd name="T1" fmla="*/ 112 h 231"/>
                  <a:gd name="T2" fmla="*/ 87 w 185"/>
                  <a:gd name="T3" fmla="*/ 111 h 231"/>
                  <a:gd name="T4" fmla="*/ 82 w 185"/>
                  <a:gd name="T5" fmla="*/ 113 h 231"/>
                  <a:gd name="T6" fmla="*/ 79 w 185"/>
                  <a:gd name="T7" fmla="*/ 114 h 231"/>
                  <a:gd name="T8" fmla="*/ 78 w 185"/>
                  <a:gd name="T9" fmla="*/ 115 h 231"/>
                  <a:gd name="T10" fmla="*/ 0 w 185"/>
                  <a:gd name="T11" fmla="*/ 0 h 231"/>
                  <a:gd name="T12" fmla="*/ 93 w 185"/>
                  <a:gd name="T13" fmla="*/ 93 h 231"/>
                  <a:gd name="T14" fmla="*/ 91 w 185"/>
                  <a:gd name="T15" fmla="*/ 98 h 231"/>
                  <a:gd name="T16" fmla="*/ 90 w 185"/>
                  <a:gd name="T17" fmla="*/ 104 h 231"/>
                  <a:gd name="T18" fmla="*/ 90 w 185"/>
                  <a:gd name="T19" fmla="*/ 110 h 231"/>
                  <a:gd name="T20" fmla="*/ 90 w 185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231">
                    <a:moveTo>
                      <a:pt x="180" y="224"/>
                    </a:moveTo>
                    <a:lnTo>
                      <a:pt x="174" y="223"/>
                    </a:lnTo>
                    <a:lnTo>
                      <a:pt x="164" y="226"/>
                    </a:lnTo>
                    <a:lnTo>
                      <a:pt x="157" y="229"/>
                    </a:lnTo>
                    <a:lnTo>
                      <a:pt x="155" y="231"/>
                    </a:lnTo>
                    <a:lnTo>
                      <a:pt x="0" y="0"/>
                    </a:lnTo>
                    <a:lnTo>
                      <a:pt x="185" y="186"/>
                    </a:lnTo>
                    <a:lnTo>
                      <a:pt x="182" y="197"/>
                    </a:lnTo>
                    <a:lnTo>
                      <a:pt x="180" y="209"/>
                    </a:lnTo>
                    <a:lnTo>
                      <a:pt x="180" y="220"/>
                    </a:lnTo>
                    <a:lnTo>
                      <a:pt x="180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8" name="Freeform 42"/>
              <p:cNvSpPr>
                <a:spLocks/>
              </p:cNvSpPr>
              <p:nvPr/>
            </p:nvSpPr>
            <p:spPr bwMode="auto">
              <a:xfrm>
                <a:off x="2736" y="2032"/>
                <a:ext cx="88" cy="111"/>
              </a:xfrm>
              <a:custGeom>
                <a:avLst/>
                <a:gdLst>
                  <a:gd name="T0" fmla="*/ 3 w 178"/>
                  <a:gd name="T1" fmla="*/ 107 h 221"/>
                  <a:gd name="T2" fmla="*/ 7 w 178"/>
                  <a:gd name="T3" fmla="*/ 107 h 221"/>
                  <a:gd name="T4" fmla="*/ 11 w 178"/>
                  <a:gd name="T5" fmla="*/ 108 h 221"/>
                  <a:gd name="T6" fmla="*/ 15 w 178"/>
                  <a:gd name="T7" fmla="*/ 110 h 221"/>
                  <a:gd name="T8" fmla="*/ 16 w 178"/>
                  <a:gd name="T9" fmla="*/ 111 h 221"/>
                  <a:gd name="T10" fmla="*/ 88 w 178"/>
                  <a:gd name="T11" fmla="*/ 0 h 221"/>
                  <a:gd name="T12" fmla="*/ 0 w 178"/>
                  <a:gd name="T13" fmla="*/ 87 h 221"/>
                  <a:gd name="T14" fmla="*/ 2 w 178"/>
                  <a:gd name="T15" fmla="*/ 93 h 221"/>
                  <a:gd name="T16" fmla="*/ 2 w 178"/>
                  <a:gd name="T17" fmla="*/ 99 h 221"/>
                  <a:gd name="T18" fmla="*/ 3 w 178"/>
                  <a:gd name="T19" fmla="*/ 105 h 221"/>
                  <a:gd name="T20" fmla="*/ 3 w 178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8" h="221">
                    <a:moveTo>
                      <a:pt x="6" y="214"/>
                    </a:moveTo>
                    <a:lnTo>
                      <a:pt x="14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3" y="221"/>
                    </a:lnTo>
                    <a:lnTo>
                      <a:pt x="178" y="0"/>
                    </a:lnTo>
                    <a:lnTo>
                      <a:pt x="0" y="174"/>
                    </a:lnTo>
                    <a:lnTo>
                      <a:pt x="4" y="185"/>
                    </a:lnTo>
                    <a:lnTo>
                      <a:pt x="5" y="198"/>
                    </a:lnTo>
                    <a:lnTo>
                      <a:pt x="6" y="21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9" name="Freeform 43"/>
              <p:cNvSpPr>
                <a:spLocks/>
              </p:cNvSpPr>
              <p:nvPr/>
            </p:nvSpPr>
            <p:spPr bwMode="auto">
              <a:xfrm>
                <a:off x="3029" y="2012"/>
                <a:ext cx="58" cy="124"/>
              </a:xfrm>
              <a:custGeom>
                <a:avLst/>
                <a:gdLst>
                  <a:gd name="T0" fmla="*/ 30 w 116"/>
                  <a:gd name="T1" fmla="*/ 119 h 248"/>
                  <a:gd name="T2" fmla="*/ 31 w 116"/>
                  <a:gd name="T3" fmla="*/ 119 h 248"/>
                  <a:gd name="T4" fmla="*/ 34 w 116"/>
                  <a:gd name="T5" fmla="*/ 119 h 248"/>
                  <a:gd name="T6" fmla="*/ 37 w 116"/>
                  <a:gd name="T7" fmla="*/ 120 h 248"/>
                  <a:gd name="T8" fmla="*/ 41 w 116"/>
                  <a:gd name="T9" fmla="*/ 120 h 248"/>
                  <a:gd name="T10" fmla="*/ 45 w 116"/>
                  <a:gd name="T11" fmla="*/ 121 h 248"/>
                  <a:gd name="T12" fmla="*/ 49 w 116"/>
                  <a:gd name="T13" fmla="*/ 122 h 248"/>
                  <a:gd name="T14" fmla="*/ 54 w 116"/>
                  <a:gd name="T15" fmla="*/ 123 h 248"/>
                  <a:gd name="T16" fmla="*/ 58 w 116"/>
                  <a:gd name="T17" fmla="*/ 124 h 248"/>
                  <a:gd name="T18" fmla="*/ 57 w 116"/>
                  <a:gd name="T19" fmla="*/ 108 h 248"/>
                  <a:gd name="T20" fmla="*/ 55 w 116"/>
                  <a:gd name="T21" fmla="*/ 89 h 248"/>
                  <a:gd name="T22" fmla="*/ 51 w 116"/>
                  <a:gd name="T23" fmla="*/ 71 h 248"/>
                  <a:gd name="T24" fmla="*/ 47 w 116"/>
                  <a:gd name="T25" fmla="*/ 52 h 248"/>
                  <a:gd name="T26" fmla="*/ 42 w 116"/>
                  <a:gd name="T27" fmla="*/ 34 h 248"/>
                  <a:gd name="T28" fmla="*/ 37 w 116"/>
                  <a:gd name="T29" fmla="*/ 19 h 248"/>
                  <a:gd name="T30" fmla="*/ 33 w 116"/>
                  <a:gd name="T31" fmla="*/ 8 h 248"/>
                  <a:gd name="T32" fmla="*/ 30 w 116"/>
                  <a:gd name="T33" fmla="*/ 0 h 248"/>
                  <a:gd name="T34" fmla="*/ 26 w 116"/>
                  <a:gd name="T35" fmla="*/ 8 h 248"/>
                  <a:gd name="T36" fmla="*/ 22 w 116"/>
                  <a:gd name="T37" fmla="*/ 19 h 248"/>
                  <a:gd name="T38" fmla="*/ 17 w 116"/>
                  <a:gd name="T39" fmla="*/ 34 h 248"/>
                  <a:gd name="T40" fmla="*/ 12 w 116"/>
                  <a:gd name="T41" fmla="*/ 52 h 248"/>
                  <a:gd name="T42" fmla="*/ 8 w 116"/>
                  <a:gd name="T43" fmla="*/ 71 h 248"/>
                  <a:gd name="T44" fmla="*/ 4 w 116"/>
                  <a:gd name="T45" fmla="*/ 89 h 248"/>
                  <a:gd name="T46" fmla="*/ 1 w 116"/>
                  <a:gd name="T47" fmla="*/ 108 h 248"/>
                  <a:gd name="T48" fmla="*/ 0 w 116"/>
                  <a:gd name="T49" fmla="*/ 124 h 248"/>
                  <a:gd name="T50" fmla="*/ 5 w 116"/>
                  <a:gd name="T51" fmla="*/ 123 h 248"/>
                  <a:gd name="T52" fmla="*/ 9 w 116"/>
                  <a:gd name="T53" fmla="*/ 122 h 248"/>
                  <a:gd name="T54" fmla="*/ 14 w 116"/>
                  <a:gd name="T55" fmla="*/ 121 h 248"/>
                  <a:gd name="T56" fmla="*/ 18 w 116"/>
                  <a:gd name="T57" fmla="*/ 120 h 248"/>
                  <a:gd name="T58" fmla="*/ 22 w 116"/>
                  <a:gd name="T59" fmla="*/ 120 h 248"/>
                  <a:gd name="T60" fmla="*/ 25 w 116"/>
                  <a:gd name="T61" fmla="*/ 119 h 248"/>
                  <a:gd name="T62" fmla="*/ 28 w 116"/>
                  <a:gd name="T63" fmla="*/ 119 h 248"/>
                  <a:gd name="T64" fmla="*/ 30 w 116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248">
                    <a:moveTo>
                      <a:pt x="59" y="238"/>
                    </a:moveTo>
                    <a:lnTo>
                      <a:pt x="62" y="238"/>
                    </a:lnTo>
                    <a:lnTo>
                      <a:pt x="68" y="238"/>
                    </a:lnTo>
                    <a:lnTo>
                      <a:pt x="74" y="239"/>
                    </a:lnTo>
                    <a:lnTo>
                      <a:pt x="82" y="240"/>
                    </a:lnTo>
                    <a:lnTo>
                      <a:pt x="90" y="242"/>
                    </a:lnTo>
                    <a:lnTo>
                      <a:pt x="98" y="244"/>
                    </a:lnTo>
                    <a:lnTo>
                      <a:pt x="107" y="246"/>
                    </a:lnTo>
                    <a:lnTo>
                      <a:pt x="116" y="248"/>
                    </a:lnTo>
                    <a:lnTo>
                      <a:pt x="114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3" y="68"/>
                    </a:lnTo>
                    <a:lnTo>
                      <a:pt x="74" y="38"/>
                    </a:lnTo>
                    <a:lnTo>
                      <a:pt x="66" y="15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44" y="38"/>
                    </a:lnTo>
                    <a:lnTo>
                      <a:pt x="33" y="68"/>
                    </a:lnTo>
                    <a:lnTo>
                      <a:pt x="24" y="104"/>
                    </a:lnTo>
                    <a:lnTo>
                      <a:pt x="15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8" y="242"/>
                    </a:lnTo>
                    <a:lnTo>
                      <a:pt x="36" y="240"/>
                    </a:lnTo>
                    <a:lnTo>
                      <a:pt x="43" y="239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0" name="Freeform 44"/>
              <p:cNvSpPr>
                <a:spLocks/>
              </p:cNvSpPr>
              <p:nvPr/>
            </p:nvSpPr>
            <p:spPr bwMode="auto">
              <a:xfrm>
                <a:off x="2930" y="2028"/>
                <a:ext cx="93" cy="115"/>
              </a:xfrm>
              <a:custGeom>
                <a:avLst/>
                <a:gdLst>
                  <a:gd name="T0" fmla="*/ 91 w 187"/>
                  <a:gd name="T1" fmla="*/ 112 h 231"/>
                  <a:gd name="T2" fmla="*/ 87 w 187"/>
                  <a:gd name="T3" fmla="*/ 111 h 231"/>
                  <a:gd name="T4" fmla="*/ 83 w 187"/>
                  <a:gd name="T5" fmla="*/ 113 h 231"/>
                  <a:gd name="T6" fmla="*/ 79 w 187"/>
                  <a:gd name="T7" fmla="*/ 114 h 231"/>
                  <a:gd name="T8" fmla="*/ 78 w 187"/>
                  <a:gd name="T9" fmla="*/ 115 h 231"/>
                  <a:gd name="T10" fmla="*/ 0 w 187"/>
                  <a:gd name="T11" fmla="*/ 0 h 231"/>
                  <a:gd name="T12" fmla="*/ 93 w 187"/>
                  <a:gd name="T13" fmla="*/ 93 h 231"/>
                  <a:gd name="T14" fmla="*/ 91 w 187"/>
                  <a:gd name="T15" fmla="*/ 98 h 231"/>
                  <a:gd name="T16" fmla="*/ 91 w 187"/>
                  <a:gd name="T17" fmla="*/ 104 h 231"/>
                  <a:gd name="T18" fmla="*/ 91 w 187"/>
                  <a:gd name="T19" fmla="*/ 110 h 231"/>
                  <a:gd name="T20" fmla="*/ 91 w 187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231">
                    <a:moveTo>
                      <a:pt x="182" y="224"/>
                    </a:moveTo>
                    <a:lnTo>
                      <a:pt x="175" y="223"/>
                    </a:lnTo>
                    <a:lnTo>
                      <a:pt x="166" y="226"/>
                    </a:lnTo>
                    <a:lnTo>
                      <a:pt x="159" y="229"/>
                    </a:lnTo>
                    <a:lnTo>
                      <a:pt x="157" y="231"/>
                    </a:lnTo>
                    <a:lnTo>
                      <a:pt x="0" y="0"/>
                    </a:lnTo>
                    <a:lnTo>
                      <a:pt x="187" y="186"/>
                    </a:lnTo>
                    <a:lnTo>
                      <a:pt x="183" y="197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2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1" name="Freeform 45"/>
              <p:cNvSpPr>
                <a:spLocks/>
              </p:cNvSpPr>
              <p:nvPr/>
            </p:nvSpPr>
            <p:spPr bwMode="auto">
              <a:xfrm>
                <a:off x="3092" y="2032"/>
                <a:ext cx="88" cy="111"/>
              </a:xfrm>
              <a:custGeom>
                <a:avLst/>
                <a:gdLst>
                  <a:gd name="T0" fmla="*/ 3 w 177"/>
                  <a:gd name="T1" fmla="*/ 107 h 221"/>
                  <a:gd name="T2" fmla="*/ 6 w 177"/>
                  <a:gd name="T3" fmla="*/ 107 h 221"/>
                  <a:gd name="T4" fmla="*/ 11 w 177"/>
                  <a:gd name="T5" fmla="*/ 108 h 221"/>
                  <a:gd name="T6" fmla="*/ 15 w 177"/>
                  <a:gd name="T7" fmla="*/ 110 h 221"/>
                  <a:gd name="T8" fmla="*/ 16 w 177"/>
                  <a:gd name="T9" fmla="*/ 111 h 221"/>
                  <a:gd name="T10" fmla="*/ 88 w 177"/>
                  <a:gd name="T11" fmla="*/ 0 h 221"/>
                  <a:gd name="T12" fmla="*/ 0 w 177"/>
                  <a:gd name="T13" fmla="*/ 87 h 221"/>
                  <a:gd name="T14" fmla="*/ 1 w 177"/>
                  <a:gd name="T15" fmla="*/ 93 h 221"/>
                  <a:gd name="T16" fmla="*/ 2 w 177"/>
                  <a:gd name="T17" fmla="*/ 99 h 221"/>
                  <a:gd name="T18" fmla="*/ 3 w 177"/>
                  <a:gd name="T19" fmla="*/ 105 h 221"/>
                  <a:gd name="T20" fmla="*/ 3 w 177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221">
                    <a:moveTo>
                      <a:pt x="7" y="214"/>
                    </a:moveTo>
                    <a:lnTo>
                      <a:pt x="13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2" y="221"/>
                    </a:lnTo>
                    <a:lnTo>
                      <a:pt x="177" y="0"/>
                    </a:lnTo>
                    <a:lnTo>
                      <a:pt x="0" y="174"/>
                    </a:lnTo>
                    <a:lnTo>
                      <a:pt x="3" y="185"/>
                    </a:lnTo>
                    <a:lnTo>
                      <a:pt x="5" y="198"/>
                    </a:lnTo>
                    <a:lnTo>
                      <a:pt x="7" y="210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2" name="Freeform 46"/>
              <p:cNvSpPr>
                <a:spLocks/>
              </p:cNvSpPr>
              <p:nvPr/>
            </p:nvSpPr>
            <p:spPr bwMode="auto">
              <a:xfrm>
                <a:off x="3087" y="2014"/>
                <a:ext cx="45" cy="88"/>
              </a:xfrm>
              <a:custGeom>
                <a:avLst/>
                <a:gdLst>
                  <a:gd name="T0" fmla="*/ 7 w 90"/>
                  <a:gd name="T1" fmla="*/ 88 h 177"/>
                  <a:gd name="T2" fmla="*/ 34 w 90"/>
                  <a:gd name="T3" fmla="*/ 61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8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8" y="123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3" name="Freeform 47"/>
              <p:cNvSpPr>
                <a:spLocks/>
              </p:cNvSpPr>
              <p:nvPr/>
            </p:nvSpPr>
            <p:spPr bwMode="auto">
              <a:xfrm>
                <a:off x="2987" y="2013"/>
                <a:ext cx="42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2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3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3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4" name="Freeform 48"/>
              <p:cNvSpPr>
                <a:spLocks/>
              </p:cNvSpPr>
              <p:nvPr/>
            </p:nvSpPr>
            <p:spPr bwMode="auto">
              <a:xfrm>
                <a:off x="2630" y="2013"/>
                <a:ext cx="43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3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2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5" name="Freeform 49"/>
              <p:cNvSpPr>
                <a:spLocks/>
              </p:cNvSpPr>
              <p:nvPr/>
            </p:nvSpPr>
            <p:spPr bwMode="auto">
              <a:xfrm>
                <a:off x="2730" y="2013"/>
                <a:ext cx="45" cy="89"/>
              </a:xfrm>
              <a:custGeom>
                <a:avLst/>
                <a:gdLst>
                  <a:gd name="T0" fmla="*/ 7 w 90"/>
                  <a:gd name="T1" fmla="*/ 89 h 177"/>
                  <a:gd name="T2" fmla="*/ 35 w 90"/>
                  <a:gd name="T3" fmla="*/ 62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9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9" y="124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23" name="Group 50"/>
            <p:cNvGrpSpPr>
              <a:grpSpLocks/>
            </p:cNvGrpSpPr>
            <p:nvPr/>
          </p:nvGrpSpPr>
          <p:grpSpPr bwMode="auto">
            <a:xfrm rot="5400000">
              <a:off x="-288" y="3072"/>
              <a:ext cx="1392" cy="816"/>
              <a:chOff x="2521" y="1991"/>
              <a:chExt cx="717" cy="337"/>
            </a:xfrm>
          </p:grpSpPr>
          <p:sp>
            <p:nvSpPr>
              <p:cNvPr id="17424" name="Rectangle 51"/>
              <p:cNvSpPr>
                <a:spLocks noChangeArrowheads="1"/>
              </p:cNvSpPr>
              <p:nvPr/>
            </p:nvSpPr>
            <p:spPr bwMode="auto">
              <a:xfrm>
                <a:off x="2522" y="2146"/>
                <a:ext cx="716" cy="182"/>
              </a:xfrm>
              <a:prstGeom prst="rect">
                <a:avLst/>
              </a:prstGeom>
              <a:solidFill>
                <a:srgbClr val="E8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Rectangle 52"/>
              <p:cNvSpPr>
                <a:spLocks noChangeArrowheads="1"/>
              </p:cNvSpPr>
              <p:nvPr/>
            </p:nvSpPr>
            <p:spPr bwMode="auto">
              <a:xfrm>
                <a:off x="2521" y="1991"/>
                <a:ext cx="717" cy="155"/>
              </a:xfrm>
              <a:prstGeom prst="rect">
                <a:avLst/>
              </a:prstGeom>
              <a:solidFill>
                <a:srgbClr val="FFB2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6" name="Freeform 53"/>
              <p:cNvSpPr>
                <a:spLocks/>
              </p:cNvSpPr>
              <p:nvPr/>
            </p:nvSpPr>
            <p:spPr bwMode="auto">
              <a:xfrm>
                <a:off x="2522" y="1994"/>
                <a:ext cx="47" cy="334"/>
              </a:xfrm>
              <a:custGeom>
                <a:avLst/>
                <a:gdLst>
                  <a:gd name="T0" fmla="*/ 0 w 96"/>
                  <a:gd name="T1" fmla="*/ 0 h 667"/>
                  <a:gd name="T2" fmla="*/ 16 w 96"/>
                  <a:gd name="T3" fmla="*/ 22 h 667"/>
                  <a:gd name="T4" fmla="*/ 29 w 96"/>
                  <a:gd name="T5" fmla="*/ 50 h 667"/>
                  <a:gd name="T6" fmla="*/ 40 w 96"/>
                  <a:gd name="T7" fmla="*/ 81 h 667"/>
                  <a:gd name="T8" fmla="*/ 46 w 96"/>
                  <a:gd name="T9" fmla="*/ 113 h 667"/>
                  <a:gd name="T10" fmla="*/ 47 w 96"/>
                  <a:gd name="T11" fmla="*/ 147 h 667"/>
                  <a:gd name="T12" fmla="*/ 42 w 96"/>
                  <a:gd name="T13" fmla="*/ 178 h 667"/>
                  <a:gd name="T14" fmla="*/ 30 w 96"/>
                  <a:gd name="T15" fmla="*/ 207 h 667"/>
                  <a:gd name="T16" fmla="*/ 11 w 96"/>
                  <a:gd name="T17" fmla="*/ 230 h 667"/>
                  <a:gd name="T18" fmla="*/ 8 w 96"/>
                  <a:gd name="T19" fmla="*/ 255 h 667"/>
                  <a:gd name="T20" fmla="*/ 8 w 96"/>
                  <a:gd name="T21" fmla="*/ 282 h 667"/>
                  <a:gd name="T22" fmla="*/ 11 w 96"/>
                  <a:gd name="T23" fmla="*/ 308 h 667"/>
                  <a:gd name="T24" fmla="*/ 16 w 96"/>
                  <a:gd name="T25" fmla="*/ 334 h 667"/>
                  <a:gd name="T26" fmla="*/ 0 w 96"/>
                  <a:gd name="T27" fmla="*/ 334 h 667"/>
                  <a:gd name="T28" fmla="*/ 0 w 96"/>
                  <a:gd name="T29" fmla="*/ 0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667">
                    <a:moveTo>
                      <a:pt x="0" y="0"/>
                    </a:moveTo>
                    <a:lnTo>
                      <a:pt x="32" y="44"/>
                    </a:lnTo>
                    <a:lnTo>
                      <a:pt x="60" y="99"/>
                    </a:lnTo>
                    <a:lnTo>
                      <a:pt x="81" y="161"/>
                    </a:lnTo>
                    <a:lnTo>
                      <a:pt x="93" y="226"/>
                    </a:lnTo>
                    <a:lnTo>
                      <a:pt x="96" y="293"/>
                    </a:lnTo>
                    <a:lnTo>
                      <a:pt x="85" y="356"/>
                    </a:lnTo>
                    <a:lnTo>
                      <a:pt x="61" y="413"/>
                    </a:lnTo>
                    <a:lnTo>
                      <a:pt x="22" y="460"/>
                    </a:lnTo>
                    <a:lnTo>
                      <a:pt x="17" y="509"/>
                    </a:lnTo>
                    <a:lnTo>
                      <a:pt x="17" y="563"/>
                    </a:lnTo>
                    <a:lnTo>
                      <a:pt x="22" y="616"/>
                    </a:lnTo>
                    <a:lnTo>
                      <a:pt x="32" y="667"/>
                    </a:lnTo>
                    <a:lnTo>
                      <a:pt x="0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7" name="Freeform 54"/>
              <p:cNvSpPr>
                <a:spLocks/>
              </p:cNvSpPr>
              <p:nvPr/>
            </p:nvSpPr>
            <p:spPr bwMode="auto">
              <a:xfrm>
                <a:off x="2544" y="1996"/>
                <a:ext cx="313" cy="332"/>
              </a:xfrm>
              <a:custGeom>
                <a:avLst/>
                <a:gdLst>
                  <a:gd name="T0" fmla="*/ 157 w 626"/>
                  <a:gd name="T1" fmla="*/ 332 h 665"/>
                  <a:gd name="T2" fmla="*/ 177 w 626"/>
                  <a:gd name="T3" fmla="*/ 332 h 665"/>
                  <a:gd name="T4" fmla="*/ 171 w 626"/>
                  <a:gd name="T5" fmla="*/ 302 h 665"/>
                  <a:gd name="T6" fmla="*/ 168 w 626"/>
                  <a:gd name="T7" fmla="*/ 274 h 665"/>
                  <a:gd name="T8" fmla="*/ 169 w 626"/>
                  <a:gd name="T9" fmla="*/ 250 h 665"/>
                  <a:gd name="T10" fmla="*/ 175 w 626"/>
                  <a:gd name="T11" fmla="*/ 230 h 665"/>
                  <a:gd name="T12" fmla="*/ 180 w 626"/>
                  <a:gd name="T13" fmla="*/ 221 h 665"/>
                  <a:gd name="T14" fmla="*/ 186 w 626"/>
                  <a:gd name="T15" fmla="*/ 212 h 665"/>
                  <a:gd name="T16" fmla="*/ 191 w 626"/>
                  <a:gd name="T17" fmla="*/ 204 h 665"/>
                  <a:gd name="T18" fmla="*/ 196 w 626"/>
                  <a:gd name="T19" fmla="*/ 195 h 665"/>
                  <a:gd name="T20" fmla="*/ 201 w 626"/>
                  <a:gd name="T21" fmla="*/ 186 h 665"/>
                  <a:gd name="T22" fmla="*/ 206 w 626"/>
                  <a:gd name="T23" fmla="*/ 176 h 665"/>
                  <a:gd name="T24" fmla="*/ 211 w 626"/>
                  <a:gd name="T25" fmla="*/ 163 h 665"/>
                  <a:gd name="T26" fmla="*/ 215 w 626"/>
                  <a:gd name="T27" fmla="*/ 149 h 665"/>
                  <a:gd name="T28" fmla="*/ 313 w 626"/>
                  <a:gd name="T29" fmla="*/ 0 h 665"/>
                  <a:gd name="T30" fmla="*/ 235 w 626"/>
                  <a:gd name="T31" fmla="*/ 65 h 665"/>
                  <a:gd name="T32" fmla="*/ 237 w 626"/>
                  <a:gd name="T33" fmla="*/ 0 h 665"/>
                  <a:gd name="T34" fmla="*/ 183 w 626"/>
                  <a:gd name="T35" fmla="*/ 56 h 665"/>
                  <a:gd name="T36" fmla="*/ 157 w 626"/>
                  <a:gd name="T37" fmla="*/ 0 h 665"/>
                  <a:gd name="T38" fmla="*/ 130 w 626"/>
                  <a:gd name="T39" fmla="*/ 57 h 665"/>
                  <a:gd name="T40" fmla="*/ 76 w 626"/>
                  <a:gd name="T41" fmla="*/ 0 h 665"/>
                  <a:gd name="T42" fmla="*/ 76 w 626"/>
                  <a:gd name="T43" fmla="*/ 65 h 665"/>
                  <a:gd name="T44" fmla="*/ 0 w 626"/>
                  <a:gd name="T45" fmla="*/ 0 h 665"/>
                  <a:gd name="T46" fmla="*/ 99 w 626"/>
                  <a:gd name="T47" fmla="*/ 149 h 665"/>
                  <a:gd name="T48" fmla="*/ 103 w 626"/>
                  <a:gd name="T49" fmla="*/ 163 h 665"/>
                  <a:gd name="T50" fmla="*/ 107 w 626"/>
                  <a:gd name="T51" fmla="*/ 176 h 665"/>
                  <a:gd name="T52" fmla="*/ 112 w 626"/>
                  <a:gd name="T53" fmla="*/ 186 h 665"/>
                  <a:gd name="T54" fmla="*/ 118 w 626"/>
                  <a:gd name="T55" fmla="*/ 195 h 665"/>
                  <a:gd name="T56" fmla="*/ 123 w 626"/>
                  <a:gd name="T57" fmla="*/ 204 h 665"/>
                  <a:gd name="T58" fmla="*/ 128 w 626"/>
                  <a:gd name="T59" fmla="*/ 212 h 665"/>
                  <a:gd name="T60" fmla="*/ 133 w 626"/>
                  <a:gd name="T61" fmla="*/ 221 h 665"/>
                  <a:gd name="T62" fmla="*/ 138 w 626"/>
                  <a:gd name="T63" fmla="*/ 230 h 665"/>
                  <a:gd name="T64" fmla="*/ 144 w 626"/>
                  <a:gd name="T65" fmla="*/ 252 h 665"/>
                  <a:gd name="T66" fmla="*/ 145 w 626"/>
                  <a:gd name="T67" fmla="*/ 280 h 665"/>
                  <a:gd name="T68" fmla="*/ 143 w 626"/>
                  <a:gd name="T69" fmla="*/ 308 h 665"/>
                  <a:gd name="T70" fmla="*/ 138 w 626"/>
                  <a:gd name="T71" fmla="*/ 332 h 665"/>
                  <a:gd name="T72" fmla="*/ 157 w 626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6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2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50" y="461"/>
                    </a:lnTo>
                    <a:lnTo>
                      <a:pt x="360" y="442"/>
                    </a:lnTo>
                    <a:lnTo>
                      <a:pt x="371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2" y="372"/>
                    </a:lnTo>
                    <a:lnTo>
                      <a:pt x="411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6" y="0"/>
                    </a:lnTo>
                    <a:lnTo>
                      <a:pt x="470" y="130"/>
                    </a:lnTo>
                    <a:lnTo>
                      <a:pt x="474" y="0"/>
                    </a:lnTo>
                    <a:lnTo>
                      <a:pt x="365" y="113"/>
                    </a:lnTo>
                    <a:lnTo>
                      <a:pt x="313" y="0"/>
                    </a:lnTo>
                    <a:lnTo>
                      <a:pt x="259" y="115"/>
                    </a:lnTo>
                    <a:lnTo>
                      <a:pt x="152" y="0"/>
                    </a:lnTo>
                    <a:lnTo>
                      <a:pt x="152" y="130"/>
                    </a:lnTo>
                    <a:lnTo>
                      <a:pt x="0" y="0"/>
                    </a:lnTo>
                    <a:lnTo>
                      <a:pt x="197" y="298"/>
                    </a:lnTo>
                    <a:lnTo>
                      <a:pt x="205" y="326"/>
                    </a:lnTo>
                    <a:lnTo>
                      <a:pt x="214" y="352"/>
                    </a:lnTo>
                    <a:lnTo>
                      <a:pt x="224" y="372"/>
                    </a:lnTo>
                    <a:lnTo>
                      <a:pt x="235" y="391"/>
                    </a:lnTo>
                    <a:lnTo>
                      <a:pt x="245" y="408"/>
                    </a:lnTo>
                    <a:lnTo>
                      <a:pt x="256" y="425"/>
                    </a:lnTo>
                    <a:lnTo>
                      <a:pt x="266" y="442"/>
                    </a:lnTo>
                    <a:lnTo>
                      <a:pt x="275" y="461"/>
                    </a:lnTo>
                    <a:lnTo>
                      <a:pt x="287" y="504"/>
                    </a:lnTo>
                    <a:lnTo>
                      <a:pt x="289" y="561"/>
                    </a:lnTo>
                    <a:lnTo>
                      <a:pt x="285" y="617"/>
                    </a:lnTo>
                    <a:lnTo>
                      <a:pt x="276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8" name="Freeform 55"/>
              <p:cNvSpPr>
                <a:spLocks/>
              </p:cNvSpPr>
              <p:nvPr/>
            </p:nvSpPr>
            <p:spPr bwMode="auto">
              <a:xfrm>
                <a:off x="2832" y="1994"/>
                <a:ext cx="94" cy="334"/>
              </a:xfrm>
              <a:custGeom>
                <a:avLst/>
                <a:gdLst>
                  <a:gd name="T0" fmla="*/ 63 w 189"/>
                  <a:gd name="T1" fmla="*/ 334 h 667"/>
                  <a:gd name="T2" fmla="*/ 47 w 189"/>
                  <a:gd name="T3" fmla="*/ 334 h 667"/>
                  <a:gd name="T4" fmla="*/ 32 w 189"/>
                  <a:gd name="T5" fmla="*/ 334 h 667"/>
                  <a:gd name="T6" fmla="*/ 36 w 189"/>
                  <a:gd name="T7" fmla="*/ 305 h 667"/>
                  <a:gd name="T8" fmla="*/ 39 w 189"/>
                  <a:gd name="T9" fmla="*/ 279 h 667"/>
                  <a:gd name="T10" fmla="*/ 38 w 189"/>
                  <a:gd name="T11" fmla="*/ 255 h 667"/>
                  <a:gd name="T12" fmla="*/ 36 w 189"/>
                  <a:gd name="T13" fmla="*/ 230 h 667"/>
                  <a:gd name="T14" fmla="*/ 17 w 189"/>
                  <a:gd name="T15" fmla="*/ 207 h 667"/>
                  <a:gd name="T16" fmla="*/ 5 w 189"/>
                  <a:gd name="T17" fmla="*/ 179 h 667"/>
                  <a:gd name="T18" fmla="*/ 0 w 189"/>
                  <a:gd name="T19" fmla="*/ 147 h 667"/>
                  <a:gd name="T20" fmla="*/ 1 w 189"/>
                  <a:gd name="T21" fmla="*/ 114 h 667"/>
                  <a:gd name="T22" fmla="*/ 7 w 189"/>
                  <a:gd name="T23" fmla="*/ 81 h 667"/>
                  <a:gd name="T24" fmla="*/ 17 w 189"/>
                  <a:gd name="T25" fmla="*/ 50 h 667"/>
                  <a:gd name="T26" fmla="*/ 31 w 189"/>
                  <a:gd name="T27" fmla="*/ 22 h 667"/>
                  <a:gd name="T28" fmla="*/ 47 w 189"/>
                  <a:gd name="T29" fmla="*/ 0 h 667"/>
                  <a:gd name="T30" fmla="*/ 63 w 189"/>
                  <a:gd name="T31" fmla="*/ 22 h 667"/>
                  <a:gd name="T32" fmla="*/ 77 w 189"/>
                  <a:gd name="T33" fmla="*/ 50 h 667"/>
                  <a:gd name="T34" fmla="*/ 87 w 189"/>
                  <a:gd name="T35" fmla="*/ 81 h 667"/>
                  <a:gd name="T36" fmla="*/ 93 w 189"/>
                  <a:gd name="T37" fmla="*/ 113 h 667"/>
                  <a:gd name="T38" fmla="*/ 94 w 189"/>
                  <a:gd name="T39" fmla="*/ 147 h 667"/>
                  <a:gd name="T40" fmla="*/ 89 w 189"/>
                  <a:gd name="T41" fmla="*/ 178 h 667"/>
                  <a:gd name="T42" fmla="*/ 77 w 189"/>
                  <a:gd name="T43" fmla="*/ 207 h 667"/>
                  <a:gd name="T44" fmla="*/ 58 w 189"/>
                  <a:gd name="T45" fmla="*/ 230 h 667"/>
                  <a:gd name="T46" fmla="*/ 55 w 189"/>
                  <a:gd name="T47" fmla="*/ 255 h 667"/>
                  <a:gd name="T48" fmla="*/ 55 w 189"/>
                  <a:gd name="T49" fmla="*/ 282 h 667"/>
                  <a:gd name="T50" fmla="*/ 58 w 189"/>
                  <a:gd name="T51" fmla="*/ 308 h 667"/>
                  <a:gd name="T52" fmla="*/ 63 w 189"/>
                  <a:gd name="T53" fmla="*/ 334 h 6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9" h="667">
                    <a:moveTo>
                      <a:pt x="127" y="667"/>
                    </a:moveTo>
                    <a:lnTo>
                      <a:pt x="95" y="667"/>
                    </a:lnTo>
                    <a:lnTo>
                      <a:pt x="64" y="667"/>
                    </a:lnTo>
                    <a:lnTo>
                      <a:pt x="73" y="610"/>
                    </a:lnTo>
                    <a:lnTo>
                      <a:pt x="78" y="558"/>
                    </a:lnTo>
                    <a:lnTo>
                      <a:pt x="76" y="510"/>
                    </a:lnTo>
                    <a:lnTo>
                      <a:pt x="73" y="460"/>
                    </a:lnTo>
                    <a:lnTo>
                      <a:pt x="34" y="414"/>
                    </a:lnTo>
                    <a:lnTo>
                      <a:pt x="11" y="357"/>
                    </a:lnTo>
                    <a:lnTo>
                      <a:pt x="0" y="294"/>
                    </a:lnTo>
                    <a:lnTo>
                      <a:pt x="3" y="227"/>
                    </a:lnTo>
                    <a:lnTo>
                      <a:pt x="14" y="162"/>
                    </a:lnTo>
                    <a:lnTo>
                      <a:pt x="35" y="99"/>
                    </a:lnTo>
                    <a:lnTo>
                      <a:pt x="63" y="44"/>
                    </a:lnTo>
                    <a:lnTo>
                      <a:pt x="95" y="0"/>
                    </a:lnTo>
                    <a:lnTo>
                      <a:pt x="127" y="44"/>
                    </a:lnTo>
                    <a:lnTo>
                      <a:pt x="155" y="99"/>
                    </a:lnTo>
                    <a:lnTo>
                      <a:pt x="175" y="161"/>
                    </a:lnTo>
                    <a:lnTo>
                      <a:pt x="187" y="226"/>
                    </a:lnTo>
                    <a:lnTo>
                      <a:pt x="189" y="293"/>
                    </a:lnTo>
                    <a:lnTo>
                      <a:pt x="179" y="356"/>
                    </a:lnTo>
                    <a:lnTo>
                      <a:pt x="155" y="413"/>
                    </a:lnTo>
                    <a:lnTo>
                      <a:pt x="116" y="460"/>
                    </a:lnTo>
                    <a:lnTo>
                      <a:pt x="111" y="509"/>
                    </a:lnTo>
                    <a:lnTo>
                      <a:pt x="111" y="563"/>
                    </a:lnTo>
                    <a:lnTo>
                      <a:pt x="117" y="616"/>
                    </a:lnTo>
                    <a:lnTo>
                      <a:pt x="127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9" name="Freeform 56"/>
              <p:cNvSpPr>
                <a:spLocks/>
              </p:cNvSpPr>
              <p:nvPr/>
            </p:nvSpPr>
            <p:spPr bwMode="auto">
              <a:xfrm>
                <a:off x="2901" y="1996"/>
                <a:ext cx="312" cy="332"/>
              </a:xfrm>
              <a:custGeom>
                <a:avLst/>
                <a:gdLst>
                  <a:gd name="T0" fmla="*/ 156 w 625"/>
                  <a:gd name="T1" fmla="*/ 332 h 665"/>
                  <a:gd name="T2" fmla="*/ 176 w 625"/>
                  <a:gd name="T3" fmla="*/ 332 h 665"/>
                  <a:gd name="T4" fmla="*/ 170 w 625"/>
                  <a:gd name="T5" fmla="*/ 302 h 665"/>
                  <a:gd name="T6" fmla="*/ 168 w 625"/>
                  <a:gd name="T7" fmla="*/ 274 h 665"/>
                  <a:gd name="T8" fmla="*/ 169 w 625"/>
                  <a:gd name="T9" fmla="*/ 250 h 665"/>
                  <a:gd name="T10" fmla="*/ 174 w 625"/>
                  <a:gd name="T11" fmla="*/ 230 h 665"/>
                  <a:gd name="T12" fmla="*/ 180 w 625"/>
                  <a:gd name="T13" fmla="*/ 221 h 665"/>
                  <a:gd name="T14" fmla="*/ 185 w 625"/>
                  <a:gd name="T15" fmla="*/ 212 h 665"/>
                  <a:gd name="T16" fmla="*/ 190 w 625"/>
                  <a:gd name="T17" fmla="*/ 204 h 665"/>
                  <a:gd name="T18" fmla="*/ 195 w 625"/>
                  <a:gd name="T19" fmla="*/ 195 h 665"/>
                  <a:gd name="T20" fmla="*/ 200 w 625"/>
                  <a:gd name="T21" fmla="*/ 186 h 665"/>
                  <a:gd name="T22" fmla="*/ 205 w 625"/>
                  <a:gd name="T23" fmla="*/ 176 h 665"/>
                  <a:gd name="T24" fmla="*/ 210 w 625"/>
                  <a:gd name="T25" fmla="*/ 163 h 665"/>
                  <a:gd name="T26" fmla="*/ 214 w 625"/>
                  <a:gd name="T27" fmla="*/ 149 h 665"/>
                  <a:gd name="T28" fmla="*/ 312 w 625"/>
                  <a:gd name="T29" fmla="*/ 0 h 665"/>
                  <a:gd name="T30" fmla="*/ 234 w 625"/>
                  <a:gd name="T31" fmla="*/ 65 h 665"/>
                  <a:gd name="T32" fmla="*/ 237 w 625"/>
                  <a:gd name="T33" fmla="*/ 0 h 665"/>
                  <a:gd name="T34" fmla="*/ 182 w 625"/>
                  <a:gd name="T35" fmla="*/ 56 h 665"/>
                  <a:gd name="T36" fmla="*/ 156 w 625"/>
                  <a:gd name="T37" fmla="*/ 0 h 665"/>
                  <a:gd name="T38" fmla="*/ 128 w 625"/>
                  <a:gd name="T39" fmla="*/ 57 h 665"/>
                  <a:gd name="T40" fmla="*/ 75 w 625"/>
                  <a:gd name="T41" fmla="*/ 0 h 665"/>
                  <a:gd name="T42" fmla="*/ 75 w 625"/>
                  <a:gd name="T43" fmla="*/ 65 h 665"/>
                  <a:gd name="T44" fmla="*/ 0 w 625"/>
                  <a:gd name="T45" fmla="*/ 0 h 665"/>
                  <a:gd name="T46" fmla="*/ 97 w 625"/>
                  <a:gd name="T47" fmla="*/ 149 h 665"/>
                  <a:gd name="T48" fmla="*/ 102 w 625"/>
                  <a:gd name="T49" fmla="*/ 163 h 665"/>
                  <a:gd name="T50" fmla="*/ 107 w 625"/>
                  <a:gd name="T51" fmla="*/ 176 h 665"/>
                  <a:gd name="T52" fmla="*/ 111 w 625"/>
                  <a:gd name="T53" fmla="*/ 186 h 665"/>
                  <a:gd name="T54" fmla="*/ 116 w 625"/>
                  <a:gd name="T55" fmla="*/ 195 h 665"/>
                  <a:gd name="T56" fmla="*/ 122 w 625"/>
                  <a:gd name="T57" fmla="*/ 204 h 665"/>
                  <a:gd name="T58" fmla="*/ 127 w 625"/>
                  <a:gd name="T59" fmla="*/ 212 h 665"/>
                  <a:gd name="T60" fmla="*/ 132 w 625"/>
                  <a:gd name="T61" fmla="*/ 221 h 665"/>
                  <a:gd name="T62" fmla="*/ 137 w 625"/>
                  <a:gd name="T63" fmla="*/ 230 h 665"/>
                  <a:gd name="T64" fmla="*/ 143 w 625"/>
                  <a:gd name="T65" fmla="*/ 252 h 665"/>
                  <a:gd name="T66" fmla="*/ 144 w 625"/>
                  <a:gd name="T67" fmla="*/ 280 h 665"/>
                  <a:gd name="T68" fmla="*/ 142 w 625"/>
                  <a:gd name="T69" fmla="*/ 308 h 665"/>
                  <a:gd name="T70" fmla="*/ 137 w 625"/>
                  <a:gd name="T71" fmla="*/ 332 h 665"/>
                  <a:gd name="T72" fmla="*/ 156 w 625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5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1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49" y="461"/>
                    </a:lnTo>
                    <a:lnTo>
                      <a:pt x="360" y="442"/>
                    </a:lnTo>
                    <a:lnTo>
                      <a:pt x="370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1" y="372"/>
                    </a:lnTo>
                    <a:lnTo>
                      <a:pt x="410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5" y="0"/>
                    </a:lnTo>
                    <a:lnTo>
                      <a:pt x="469" y="130"/>
                    </a:lnTo>
                    <a:lnTo>
                      <a:pt x="474" y="0"/>
                    </a:lnTo>
                    <a:lnTo>
                      <a:pt x="364" y="113"/>
                    </a:lnTo>
                    <a:lnTo>
                      <a:pt x="313" y="0"/>
                    </a:lnTo>
                    <a:lnTo>
                      <a:pt x="257" y="115"/>
                    </a:lnTo>
                    <a:lnTo>
                      <a:pt x="150" y="0"/>
                    </a:lnTo>
                    <a:lnTo>
                      <a:pt x="150" y="130"/>
                    </a:lnTo>
                    <a:lnTo>
                      <a:pt x="0" y="0"/>
                    </a:lnTo>
                    <a:lnTo>
                      <a:pt x="195" y="298"/>
                    </a:lnTo>
                    <a:lnTo>
                      <a:pt x="204" y="326"/>
                    </a:lnTo>
                    <a:lnTo>
                      <a:pt x="214" y="352"/>
                    </a:lnTo>
                    <a:lnTo>
                      <a:pt x="223" y="372"/>
                    </a:lnTo>
                    <a:lnTo>
                      <a:pt x="233" y="391"/>
                    </a:lnTo>
                    <a:lnTo>
                      <a:pt x="245" y="408"/>
                    </a:lnTo>
                    <a:lnTo>
                      <a:pt x="255" y="425"/>
                    </a:lnTo>
                    <a:lnTo>
                      <a:pt x="264" y="442"/>
                    </a:lnTo>
                    <a:lnTo>
                      <a:pt x="275" y="461"/>
                    </a:lnTo>
                    <a:lnTo>
                      <a:pt x="286" y="504"/>
                    </a:lnTo>
                    <a:lnTo>
                      <a:pt x="288" y="561"/>
                    </a:lnTo>
                    <a:lnTo>
                      <a:pt x="284" y="617"/>
                    </a:lnTo>
                    <a:lnTo>
                      <a:pt x="275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0" name="Freeform 57"/>
              <p:cNvSpPr>
                <a:spLocks/>
              </p:cNvSpPr>
              <p:nvPr/>
            </p:nvSpPr>
            <p:spPr bwMode="auto">
              <a:xfrm>
                <a:off x="3187" y="1994"/>
                <a:ext cx="48" cy="334"/>
              </a:xfrm>
              <a:custGeom>
                <a:avLst/>
                <a:gdLst>
                  <a:gd name="T0" fmla="*/ 48 w 94"/>
                  <a:gd name="T1" fmla="*/ 334 h 667"/>
                  <a:gd name="T2" fmla="*/ 32 w 94"/>
                  <a:gd name="T3" fmla="*/ 334 h 667"/>
                  <a:gd name="T4" fmla="*/ 37 w 94"/>
                  <a:gd name="T5" fmla="*/ 305 h 667"/>
                  <a:gd name="T6" fmla="*/ 39 w 94"/>
                  <a:gd name="T7" fmla="*/ 279 h 667"/>
                  <a:gd name="T8" fmla="*/ 39 w 94"/>
                  <a:gd name="T9" fmla="*/ 255 h 667"/>
                  <a:gd name="T10" fmla="*/ 37 w 94"/>
                  <a:gd name="T11" fmla="*/ 230 h 667"/>
                  <a:gd name="T12" fmla="*/ 17 w 94"/>
                  <a:gd name="T13" fmla="*/ 207 h 667"/>
                  <a:gd name="T14" fmla="*/ 5 w 94"/>
                  <a:gd name="T15" fmla="*/ 179 h 667"/>
                  <a:gd name="T16" fmla="*/ 0 w 94"/>
                  <a:gd name="T17" fmla="*/ 147 h 667"/>
                  <a:gd name="T18" fmla="*/ 1 w 94"/>
                  <a:gd name="T19" fmla="*/ 114 h 667"/>
                  <a:gd name="T20" fmla="*/ 7 w 94"/>
                  <a:gd name="T21" fmla="*/ 81 h 667"/>
                  <a:gd name="T22" fmla="*/ 17 w 94"/>
                  <a:gd name="T23" fmla="*/ 50 h 667"/>
                  <a:gd name="T24" fmla="*/ 32 w 94"/>
                  <a:gd name="T25" fmla="*/ 22 h 667"/>
                  <a:gd name="T26" fmla="*/ 48 w 94"/>
                  <a:gd name="T27" fmla="*/ 0 h 667"/>
                  <a:gd name="T28" fmla="*/ 48 w 94"/>
                  <a:gd name="T29" fmla="*/ 334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4" h="667">
                    <a:moveTo>
                      <a:pt x="94" y="667"/>
                    </a:moveTo>
                    <a:lnTo>
                      <a:pt x="63" y="667"/>
                    </a:lnTo>
                    <a:lnTo>
                      <a:pt x="72" y="610"/>
                    </a:lnTo>
                    <a:lnTo>
                      <a:pt x="77" y="558"/>
                    </a:lnTo>
                    <a:lnTo>
                      <a:pt x="76" y="510"/>
                    </a:lnTo>
                    <a:lnTo>
                      <a:pt x="72" y="460"/>
                    </a:lnTo>
                    <a:lnTo>
                      <a:pt x="33" y="414"/>
                    </a:lnTo>
                    <a:lnTo>
                      <a:pt x="9" y="357"/>
                    </a:lnTo>
                    <a:lnTo>
                      <a:pt x="0" y="294"/>
                    </a:lnTo>
                    <a:lnTo>
                      <a:pt x="1" y="227"/>
                    </a:lnTo>
                    <a:lnTo>
                      <a:pt x="14" y="162"/>
                    </a:lnTo>
                    <a:lnTo>
                      <a:pt x="34" y="99"/>
                    </a:lnTo>
                    <a:lnTo>
                      <a:pt x="62" y="44"/>
                    </a:lnTo>
                    <a:lnTo>
                      <a:pt x="94" y="0"/>
                    </a:lnTo>
                    <a:lnTo>
                      <a:pt x="94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1" name="Freeform 58"/>
              <p:cNvSpPr>
                <a:spLocks/>
              </p:cNvSpPr>
              <p:nvPr/>
            </p:nvSpPr>
            <p:spPr bwMode="auto">
              <a:xfrm>
                <a:off x="2526" y="2011"/>
                <a:ext cx="34" cy="151"/>
              </a:xfrm>
              <a:custGeom>
                <a:avLst/>
                <a:gdLst>
                  <a:gd name="T0" fmla="*/ 0 w 68"/>
                  <a:gd name="T1" fmla="*/ 136 h 302"/>
                  <a:gd name="T2" fmla="*/ 0 w 68"/>
                  <a:gd name="T3" fmla="*/ 0 h 302"/>
                  <a:gd name="T4" fmla="*/ 9 w 68"/>
                  <a:gd name="T5" fmla="*/ 13 h 302"/>
                  <a:gd name="T6" fmla="*/ 16 w 68"/>
                  <a:gd name="T7" fmla="*/ 30 h 302"/>
                  <a:gd name="T8" fmla="*/ 23 w 68"/>
                  <a:gd name="T9" fmla="*/ 48 h 302"/>
                  <a:gd name="T10" fmla="*/ 29 w 68"/>
                  <a:gd name="T11" fmla="*/ 68 h 302"/>
                  <a:gd name="T12" fmla="*/ 33 w 68"/>
                  <a:gd name="T13" fmla="*/ 89 h 302"/>
                  <a:gd name="T14" fmla="*/ 34 w 68"/>
                  <a:gd name="T15" fmla="*/ 110 h 302"/>
                  <a:gd name="T16" fmla="*/ 33 w 68"/>
                  <a:gd name="T17" fmla="*/ 131 h 302"/>
                  <a:gd name="T18" fmla="*/ 30 w 68"/>
                  <a:gd name="T19" fmla="*/ 151 h 302"/>
                  <a:gd name="T20" fmla="*/ 0 w 68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6" y="95"/>
                    </a:lnTo>
                    <a:lnTo>
                      <a:pt x="57" y="136"/>
                    </a:lnTo>
                    <a:lnTo>
                      <a:pt x="65" y="177"/>
                    </a:lnTo>
                    <a:lnTo>
                      <a:pt x="68" y="219"/>
                    </a:lnTo>
                    <a:lnTo>
                      <a:pt x="66" y="262"/>
                    </a:lnTo>
                    <a:lnTo>
                      <a:pt x="60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2" name="Freeform 59"/>
              <p:cNvSpPr>
                <a:spLocks/>
              </p:cNvSpPr>
              <p:nvPr/>
            </p:nvSpPr>
            <p:spPr bwMode="auto">
              <a:xfrm>
                <a:off x="2841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5 w 69"/>
                  <a:gd name="T11" fmla="*/ 68 h 302"/>
                  <a:gd name="T12" fmla="*/ 1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1" y="136"/>
                    </a:lnTo>
                    <a:lnTo>
                      <a:pt x="3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3" name="Freeform 60"/>
              <p:cNvSpPr>
                <a:spLocks/>
              </p:cNvSpPr>
              <p:nvPr/>
            </p:nvSpPr>
            <p:spPr bwMode="auto">
              <a:xfrm>
                <a:off x="2883" y="2011"/>
                <a:ext cx="33" cy="151"/>
              </a:xfrm>
              <a:custGeom>
                <a:avLst/>
                <a:gdLst>
                  <a:gd name="T0" fmla="*/ 0 w 67"/>
                  <a:gd name="T1" fmla="*/ 136 h 302"/>
                  <a:gd name="T2" fmla="*/ 0 w 67"/>
                  <a:gd name="T3" fmla="*/ 0 h 302"/>
                  <a:gd name="T4" fmla="*/ 8 w 67"/>
                  <a:gd name="T5" fmla="*/ 13 h 302"/>
                  <a:gd name="T6" fmla="*/ 16 w 67"/>
                  <a:gd name="T7" fmla="*/ 30 h 302"/>
                  <a:gd name="T8" fmla="*/ 22 w 67"/>
                  <a:gd name="T9" fmla="*/ 48 h 302"/>
                  <a:gd name="T10" fmla="*/ 27 w 67"/>
                  <a:gd name="T11" fmla="*/ 68 h 302"/>
                  <a:gd name="T12" fmla="*/ 31 w 67"/>
                  <a:gd name="T13" fmla="*/ 89 h 302"/>
                  <a:gd name="T14" fmla="*/ 33 w 67"/>
                  <a:gd name="T15" fmla="*/ 110 h 302"/>
                  <a:gd name="T16" fmla="*/ 32 w 67"/>
                  <a:gd name="T17" fmla="*/ 131 h 302"/>
                  <a:gd name="T18" fmla="*/ 29 w 67"/>
                  <a:gd name="T19" fmla="*/ 151 h 302"/>
                  <a:gd name="T20" fmla="*/ 0 w 67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5" y="95"/>
                    </a:lnTo>
                    <a:lnTo>
                      <a:pt x="55" y="136"/>
                    </a:lnTo>
                    <a:lnTo>
                      <a:pt x="63" y="177"/>
                    </a:lnTo>
                    <a:lnTo>
                      <a:pt x="67" y="219"/>
                    </a:lnTo>
                    <a:lnTo>
                      <a:pt x="64" y="262"/>
                    </a:lnTo>
                    <a:lnTo>
                      <a:pt x="59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4" name="Freeform 61"/>
              <p:cNvSpPr>
                <a:spLocks/>
              </p:cNvSpPr>
              <p:nvPr/>
            </p:nvSpPr>
            <p:spPr bwMode="auto">
              <a:xfrm>
                <a:off x="3197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6 w 69"/>
                  <a:gd name="T11" fmla="*/ 68 h 302"/>
                  <a:gd name="T12" fmla="*/ 2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2" y="136"/>
                    </a:lnTo>
                    <a:lnTo>
                      <a:pt x="4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5" name="Freeform 62"/>
              <p:cNvSpPr>
                <a:spLocks/>
              </p:cNvSpPr>
              <p:nvPr/>
            </p:nvSpPr>
            <p:spPr bwMode="auto">
              <a:xfrm>
                <a:off x="2672" y="2012"/>
                <a:ext cx="58" cy="124"/>
              </a:xfrm>
              <a:custGeom>
                <a:avLst/>
                <a:gdLst>
                  <a:gd name="T0" fmla="*/ 29 w 117"/>
                  <a:gd name="T1" fmla="*/ 119 h 248"/>
                  <a:gd name="T2" fmla="*/ 31 w 117"/>
                  <a:gd name="T3" fmla="*/ 119 h 248"/>
                  <a:gd name="T4" fmla="*/ 33 w 117"/>
                  <a:gd name="T5" fmla="*/ 119 h 248"/>
                  <a:gd name="T6" fmla="*/ 37 w 117"/>
                  <a:gd name="T7" fmla="*/ 120 h 248"/>
                  <a:gd name="T8" fmla="*/ 40 w 117"/>
                  <a:gd name="T9" fmla="*/ 120 h 248"/>
                  <a:gd name="T10" fmla="*/ 44 w 117"/>
                  <a:gd name="T11" fmla="*/ 121 h 248"/>
                  <a:gd name="T12" fmla="*/ 49 w 117"/>
                  <a:gd name="T13" fmla="*/ 122 h 248"/>
                  <a:gd name="T14" fmla="*/ 54 w 117"/>
                  <a:gd name="T15" fmla="*/ 123 h 248"/>
                  <a:gd name="T16" fmla="*/ 58 w 117"/>
                  <a:gd name="T17" fmla="*/ 124 h 248"/>
                  <a:gd name="T18" fmla="*/ 57 w 117"/>
                  <a:gd name="T19" fmla="*/ 108 h 248"/>
                  <a:gd name="T20" fmla="*/ 54 w 117"/>
                  <a:gd name="T21" fmla="*/ 89 h 248"/>
                  <a:gd name="T22" fmla="*/ 50 w 117"/>
                  <a:gd name="T23" fmla="*/ 71 h 248"/>
                  <a:gd name="T24" fmla="*/ 46 w 117"/>
                  <a:gd name="T25" fmla="*/ 52 h 248"/>
                  <a:gd name="T26" fmla="*/ 41 w 117"/>
                  <a:gd name="T27" fmla="*/ 34 h 248"/>
                  <a:gd name="T28" fmla="*/ 36 w 117"/>
                  <a:gd name="T29" fmla="*/ 19 h 248"/>
                  <a:gd name="T30" fmla="*/ 32 w 117"/>
                  <a:gd name="T31" fmla="*/ 8 h 248"/>
                  <a:gd name="T32" fmla="*/ 29 w 117"/>
                  <a:gd name="T33" fmla="*/ 0 h 248"/>
                  <a:gd name="T34" fmla="*/ 25 w 117"/>
                  <a:gd name="T35" fmla="*/ 8 h 248"/>
                  <a:gd name="T36" fmla="*/ 21 w 117"/>
                  <a:gd name="T37" fmla="*/ 19 h 248"/>
                  <a:gd name="T38" fmla="*/ 17 w 117"/>
                  <a:gd name="T39" fmla="*/ 34 h 248"/>
                  <a:gd name="T40" fmla="*/ 12 w 117"/>
                  <a:gd name="T41" fmla="*/ 52 h 248"/>
                  <a:gd name="T42" fmla="*/ 8 w 117"/>
                  <a:gd name="T43" fmla="*/ 71 h 248"/>
                  <a:gd name="T44" fmla="*/ 4 w 117"/>
                  <a:gd name="T45" fmla="*/ 89 h 248"/>
                  <a:gd name="T46" fmla="*/ 1 w 117"/>
                  <a:gd name="T47" fmla="*/ 108 h 248"/>
                  <a:gd name="T48" fmla="*/ 0 w 117"/>
                  <a:gd name="T49" fmla="*/ 124 h 248"/>
                  <a:gd name="T50" fmla="*/ 4 w 117"/>
                  <a:gd name="T51" fmla="*/ 123 h 248"/>
                  <a:gd name="T52" fmla="*/ 9 w 117"/>
                  <a:gd name="T53" fmla="*/ 122 h 248"/>
                  <a:gd name="T54" fmla="*/ 13 w 117"/>
                  <a:gd name="T55" fmla="*/ 121 h 248"/>
                  <a:gd name="T56" fmla="*/ 17 w 117"/>
                  <a:gd name="T57" fmla="*/ 120 h 248"/>
                  <a:gd name="T58" fmla="*/ 21 w 117"/>
                  <a:gd name="T59" fmla="*/ 120 h 248"/>
                  <a:gd name="T60" fmla="*/ 24 w 117"/>
                  <a:gd name="T61" fmla="*/ 119 h 248"/>
                  <a:gd name="T62" fmla="*/ 27 w 117"/>
                  <a:gd name="T63" fmla="*/ 119 h 248"/>
                  <a:gd name="T64" fmla="*/ 29 w 117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248">
                    <a:moveTo>
                      <a:pt x="58" y="238"/>
                    </a:moveTo>
                    <a:lnTo>
                      <a:pt x="63" y="238"/>
                    </a:lnTo>
                    <a:lnTo>
                      <a:pt x="67" y="238"/>
                    </a:lnTo>
                    <a:lnTo>
                      <a:pt x="74" y="239"/>
                    </a:lnTo>
                    <a:lnTo>
                      <a:pt x="81" y="240"/>
                    </a:lnTo>
                    <a:lnTo>
                      <a:pt x="89" y="242"/>
                    </a:lnTo>
                    <a:lnTo>
                      <a:pt x="99" y="244"/>
                    </a:lnTo>
                    <a:lnTo>
                      <a:pt x="108" y="246"/>
                    </a:lnTo>
                    <a:lnTo>
                      <a:pt x="117" y="248"/>
                    </a:lnTo>
                    <a:lnTo>
                      <a:pt x="115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2" y="68"/>
                    </a:lnTo>
                    <a:lnTo>
                      <a:pt x="73" y="38"/>
                    </a:lnTo>
                    <a:lnTo>
                      <a:pt x="65" y="15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43" y="38"/>
                    </a:lnTo>
                    <a:lnTo>
                      <a:pt x="34" y="68"/>
                    </a:lnTo>
                    <a:lnTo>
                      <a:pt x="24" y="104"/>
                    </a:lnTo>
                    <a:lnTo>
                      <a:pt x="16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7" y="242"/>
                    </a:lnTo>
                    <a:lnTo>
                      <a:pt x="35" y="240"/>
                    </a:lnTo>
                    <a:lnTo>
                      <a:pt x="43" y="239"/>
                    </a:lnTo>
                    <a:lnTo>
                      <a:pt x="49" y="238"/>
                    </a:lnTo>
                    <a:lnTo>
                      <a:pt x="55" y="238"/>
                    </a:lnTo>
                    <a:lnTo>
                      <a:pt x="58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6" name="Freeform 63"/>
              <p:cNvSpPr>
                <a:spLocks/>
              </p:cNvSpPr>
              <p:nvPr/>
            </p:nvSpPr>
            <p:spPr bwMode="auto">
              <a:xfrm>
                <a:off x="2573" y="2028"/>
                <a:ext cx="93" cy="115"/>
              </a:xfrm>
              <a:custGeom>
                <a:avLst/>
                <a:gdLst>
                  <a:gd name="T0" fmla="*/ 90 w 185"/>
                  <a:gd name="T1" fmla="*/ 112 h 231"/>
                  <a:gd name="T2" fmla="*/ 87 w 185"/>
                  <a:gd name="T3" fmla="*/ 111 h 231"/>
                  <a:gd name="T4" fmla="*/ 82 w 185"/>
                  <a:gd name="T5" fmla="*/ 113 h 231"/>
                  <a:gd name="T6" fmla="*/ 79 w 185"/>
                  <a:gd name="T7" fmla="*/ 114 h 231"/>
                  <a:gd name="T8" fmla="*/ 78 w 185"/>
                  <a:gd name="T9" fmla="*/ 115 h 231"/>
                  <a:gd name="T10" fmla="*/ 0 w 185"/>
                  <a:gd name="T11" fmla="*/ 0 h 231"/>
                  <a:gd name="T12" fmla="*/ 93 w 185"/>
                  <a:gd name="T13" fmla="*/ 93 h 231"/>
                  <a:gd name="T14" fmla="*/ 91 w 185"/>
                  <a:gd name="T15" fmla="*/ 98 h 231"/>
                  <a:gd name="T16" fmla="*/ 90 w 185"/>
                  <a:gd name="T17" fmla="*/ 104 h 231"/>
                  <a:gd name="T18" fmla="*/ 90 w 185"/>
                  <a:gd name="T19" fmla="*/ 110 h 231"/>
                  <a:gd name="T20" fmla="*/ 90 w 185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231">
                    <a:moveTo>
                      <a:pt x="180" y="224"/>
                    </a:moveTo>
                    <a:lnTo>
                      <a:pt x="174" y="223"/>
                    </a:lnTo>
                    <a:lnTo>
                      <a:pt x="164" y="226"/>
                    </a:lnTo>
                    <a:lnTo>
                      <a:pt x="157" y="229"/>
                    </a:lnTo>
                    <a:lnTo>
                      <a:pt x="155" y="231"/>
                    </a:lnTo>
                    <a:lnTo>
                      <a:pt x="0" y="0"/>
                    </a:lnTo>
                    <a:lnTo>
                      <a:pt x="185" y="186"/>
                    </a:lnTo>
                    <a:lnTo>
                      <a:pt x="182" y="197"/>
                    </a:lnTo>
                    <a:lnTo>
                      <a:pt x="180" y="209"/>
                    </a:lnTo>
                    <a:lnTo>
                      <a:pt x="180" y="220"/>
                    </a:lnTo>
                    <a:lnTo>
                      <a:pt x="180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7" name="Freeform 64"/>
              <p:cNvSpPr>
                <a:spLocks/>
              </p:cNvSpPr>
              <p:nvPr/>
            </p:nvSpPr>
            <p:spPr bwMode="auto">
              <a:xfrm>
                <a:off x="2736" y="2032"/>
                <a:ext cx="88" cy="111"/>
              </a:xfrm>
              <a:custGeom>
                <a:avLst/>
                <a:gdLst>
                  <a:gd name="T0" fmla="*/ 3 w 178"/>
                  <a:gd name="T1" fmla="*/ 107 h 221"/>
                  <a:gd name="T2" fmla="*/ 7 w 178"/>
                  <a:gd name="T3" fmla="*/ 107 h 221"/>
                  <a:gd name="T4" fmla="*/ 11 w 178"/>
                  <a:gd name="T5" fmla="*/ 108 h 221"/>
                  <a:gd name="T6" fmla="*/ 15 w 178"/>
                  <a:gd name="T7" fmla="*/ 110 h 221"/>
                  <a:gd name="T8" fmla="*/ 16 w 178"/>
                  <a:gd name="T9" fmla="*/ 111 h 221"/>
                  <a:gd name="T10" fmla="*/ 88 w 178"/>
                  <a:gd name="T11" fmla="*/ 0 h 221"/>
                  <a:gd name="T12" fmla="*/ 0 w 178"/>
                  <a:gd name="T13" fmla="*/ 87 h 221"/>
                  <a:gd name="T14" fmla="*/ 2 w 178"/>
                  <a:gd name="T15" fmla="*/ 93 h 221"/>
                  <a:gd name="T16" fmla="*/ 2 w 178"/>
                  <a:gd name="T17" fmla="*/ 99 h 221"/>
                  <a:gd name="T18" fmla="*/ 3 w 178"/>
                  <a:gd name="T19" fmla="*/ 105 h 221"/>
                  <a:gd name="T20" fmla="*/ 3 w 178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8" h="221">
                    <a:moveTo>
                      <a:pt x="6" y="214"/>
                    </a:moveTo>
                    <a:lnTo>
                      <a:pt x="14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3" y="221"/>
                    </a:lnTo>
                    <a:lnTo>
                      <a:pt x="178" y="0"/>
                    </a:lnTo>
                    <a:lnTo>
                      <a:pt x="0" y="174"/>
                    </a:lnTo>
                    <a:lnTo>
                      <a:pt x="4" y="185"/>
                    </a:lnTo>
                    <a:lnTo>
                      <a:pt x="5" y="198"/>
                    </a:lnTo>
                    <a:lnTo>
                      <a:pt x="6" y="21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8" name="Freeform 65"/>
              <p:cNvSpPr>
                <a:spLocks/>
              </p:cNvSpPr>
              <p:nvPr/>
            </p:nvSpPr>
            <p:spPr bwMode="auto">
              <a:xfrm>
                <a:off x="3029" y="2012"/>
                <a:ext cx="58" cy="124"/>
              </a:xfrm>
              <a:custGeom>
                <a:avLst/>
                <a:gdLst>
                  <a:gd name="T0" fmla="*/ 30 w 116"/>
                  <a:gd name="T1" fmla="*/ 119 h 248"/>
                  <a:gd name="T2" fmla="*/ 31 w 116"/>
                  <a:gd name="T3" fmla="*/ 119 h 248"/>
                  <a:gd name="T4" fmla="*/ 34 w 116"/>
                  <a:gd name="T5" fmla="*/ 119 h 248"/>
                  <a:gd name="T6" fmla="*/ 37 w 116"/>
                  <a:gd name="T7" fmla="*/ 120 h 248"/>
                  <a:gd name="T8" fmla="*/ 41 w 116"/>
                  <a:gd name="T9" fmla="*/ 120 h 248"/>
                  <a:gd name="T10" fmla="*/ 45 w 116"/>
                  <a:gd name="T11" fmla="*/ 121 h 248"/>
                  <a:gd name="T12" fmla="*/ 49 w 116"/>
                  <a:gd name="T13" fmla="*/ 122 h 248"/>
                  <a:gd name="T14" fmla="*/ 54 w 116"/>
                  <a:gd name="T15" fmla="*/ 123 h 248"/>
                  <a:gd name="T16" fmla="*/ 58 w 116"/>
                  <a:gd name="T17" fmla="*/ 124 h 248"/>
                  <a:gd name="T18" fmla="*/ 57 w 116"/>
                  <a:gd name="T19" fmla="*/ 108 h 248"/>
                  <a:gd name="T20" fmla="*/ 55 w 116"/>
                  <a:gd name="T21" fmla="*/ 89 h 248"/>
                  <a:gd name="T22" fmla="*/ 51 w 116"/>
                  <a:gd name="T23" fmla="*/ 71 h 248"/>
                  <a:gd name="T24" fmla="*/ 47 w 116"/>
                  <a:gd name="T25" fmla="*/ 52 h 248"/>
                  <a:gd name="T26" fmla="*/ 42 w 116"/>
                  <a:gd name="T27" fmla="*/ 34 h 248"/>
                  <a:gd name="T28" fmla="*/ 37 w 116"/>
                  <a:gd name="T29" fmla="*/ 19 h 248"/>
                  <a:gd name="T30" fmla="*/ 33 w 116"/>
                  <a:gd name="T31" fmla="*/ 8 h 248"/>
                  <a:gd name="T32" fmla="*/ 30 w 116"/>
                  <a:gd name="T33" fmla="*/ 0 h 248"/>
                  <a:gd name="T34" fmla="*/ 26 w 116"/>
                  <a:gd name="T35" fmla="*/ 8 h 248"/>
                  <a:gd name="T36" fmla="*/ 22 w 116"/>
                  <a:gd name="T37" fmla="*/ 19 h 248"/>
                  <a:gd name="T38" fmla="*/ 17 w 116"/>
                  <a:gd name="T39" fmla="*/ 34 h 248"/>
                  <a:gd name="T40" fmla="*/ 12 w 116"/>
                  <a:gd name="T41" fmla="*/ 52 h 248"/>
                  <a:gd name="T42" fmla="*/ 8 w 116"/>
                  <a:gd name="T43" fmla="*/ 71 h 248"/>
                  <a:gd name="T44" fmla="*/ 4 w 116"/>
                  <a:gd name="T45" fmla="*/ 89 h 248"/>
                  <a:gd name="T46" fmla="*/ 1 w 116"/>
                  <a:gd name="T47" fmla="*/ 108 h 248"/>
                  <a:gd name="T48" fmla="*/ 0 w 116"/>
                  <a:gd name="T49" fmla="*/ 124 h 248"/>
                  <a:gd name="T50" fmla="*/ 5 w 116"/>
                  <a:gd name="T51" fmla="*/ 123 h 248"/>
                  <a:gd name="T52" fmla="*/ 9 w 116"/>
                  <a:gd name="T53" fmla="*/ 122 h 248"/>
                  <a:gd name="T54" fmla="*/ 14 w 116"/>
                  <a:gd name="T55" fmla="*/ 121 h 248"/>
                  <a:gd name="T56" fmla="*/ 18 w 116"/>
                  <a:gd name="T57" fmla="*/ 120 h 248"/>
                  <a:gd name="T58" fmla="*/ 22 w 116"/>
                  <a:gd name="T59" fmla="*/ 120 h 248"/>
                  <a:gd name="T60" fmla="*/ 25 w 116"/>
                  <a:gd name="T61" fmla="*/ 119 h 248"/>
                  <a:gd name="T62" fmla="*/ 28 w 116"/>
                  <a:gd name="T63" fmla="*/ 119 h 248"/>
                  <a:gd name="T64" fmla="*/ 30 w 116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248">
                    <a:moveTo>
                      <a:pt x="59" y="238"/>
                    </a:moveTo>
                    <a:lnTo>
                      <a:pt x="62" y="238"/>
                    </a:lnTo>
                    <a:lnTo>
                      <a:pt x="68" y="238"/>
                    </a:lnTo>
                    <a:lnTo>
                      <a:pt x="74" y="239"/>
                    </a:lnTo>
                    <a:lnTo>
                      <a:pt x="82" y="240"/>
                    </a:lnTo>
                    <a:lnTo>
                      <a:pt x="90" y="242"/>
                    </a:lnTo>
                    <a:lnTo>
                      <a:pt x="98" y="244"/>
                    </a:lnTo>
                    <a:lnTo>
                      <a:pt x="107" y="246"/>
                    </a:lnTo>
                    <a:lnTo>
                      <a:pt x="116" y="248"/>
                    </a:lnTo>
                    <a:lnTo>
                      <a:pt x="114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3" y="68"/>
                    </a:lnTo>
                    <a:lnTo>
                      <a:pt x="74" y="38"/>
                    </a:lnTo>
                    <a:lnTo>
                      <a:pt x="66" y="15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44" y="38"/>
                    </a:lnTo>
                    <a:lnTo>
                      <a:pt x="33" y="68"/>
                    </a:lnTo>
                    <a:lnTo>
                      <a:pt x="24" y="104"/>
                    </a:lnTo>
                    <a:lnTo>
                      <a:pt x="15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8" y="242"/>
                    </a:lnTo>
                    <a:lnTo>
                      <a:pt x="36" y="240"/>
                    </a:lnTo>
                    <a:lnTo>
                      <a:pt x="43" y="239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39" name="Freeform 66"/>
              <p:cNvSpPr>
                <a:spLocks/>
              </p:cNvSpPr>
              <p:nvPr/>
            </p:nvSpPr>
            <p:spPr bwMode="auto">
              <a:xfrm>
                <a:off x="2930" y="2028"/>
                <a:ext cx="93" cy="115"/>
              </a:xfrm>
              <a:custGeom>
                <a:avLst/>
                <a:gdLst>
                  <a:gd name="T0" fmla="*/ 91 w 187"/>
                  <a:gd name="T1" fmla="*/ 112 h 231"/>
                  <a:gd name="T2" fmla="*/ 87 w 187"/>
                  <a:gd name="T3" fmla="*/ 111 h 231"/>
                  <a:gd name="T4" fmla="*/ 83 w 187"/>
                  <a:gd name="T5" fmla="*/ 113 h 231"/>
                  <a:gd name="T6" fmla="*/ 79 w 187"/>
                  <a:gd name="T7" fmla="*/ 114 h 231"/>
                  <a:gd name="T8" fmla="*/ 78 w 187"/>
                  <a:gd name="T9" fmla="*/ 115 h 231"/>
                  <a:gd name="T10" fmla="*/ 0 w 187"/>
                  <a:gd name="T11" fmla="*/ 0 h 231"/>
                  <a:gd name="T12" fmla="*/ 93 w 187"/>
                  <a:gd name="T13" fmla="*/ 93 h 231"/>
                  <a:gd name="T14" fmla="*/ 91 w 187"/>
                  <a:gd name="T15" fmla="*/ 98 h 231"/>
                  <a:gd name="T16" fmla="*/ 91 w 187"/>
                  <a:gd name="T17" fmla="*/ 104 h 231"/>
                  <a:gd name="T18" fmla="*/ 91 w 187"/>
                  <a:gd name="T19" fmla="*/ 110 h 231"/>
                  <a:gd name="T20" fmla="*/ 91 w 187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231">
                    <a:moveTo>
                      <a:pt x="182" y="224"/>
                    </a:moveTo>
                    <a:lnTo>
                      <a:pt x="175" y="223"/>
                    </a:lnTo>
                    <a:lnTo>
                      <a:pt x="166" y="226"/>
                    </a:lnTo>
                    <a:lnTo>
                      <a:pt x="159" y="229"/>
                    </a:lnTo>
                    <a:lnTo>
                      <a:pt x="157" y="231"/>
                    </a:lnTo>
                    <a:lnTo>
                      <a:pt x="0" y="0"/>
                    </a:lnTo>
                    <a:lnTo>
                      <a:pt x="187" y="186"/>
                    </a:lnTo>
                    <a:lnTo>
                      <a:pt x="183" y="197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2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0" name="Freeform 67"/>
              <p:cNvSpPr>
                <a:spLocks/>
              </p:cNvSpPr>
              <p:nvPr/>
            </p:nvSpPr>
            <p:spPr bwMode="auto">
              <a:xfrm>
                <a:off x="3092" y="2032"/>
                <a:ext cx="88" cy="111"/>
              </a:xfrm>
              <a:custGeom>
                <a:avLst/>
                <a:gdLst>
                  <a:gd name="T0" fmla="*/ 3 w 177"/>
                  <a:gd name="T1" fmla="*/ 107 h 221"/>
                  <a:gd name="T2" fmla="*/ 6 w 177"/>
                  <a:gd name="T3" fmla="*/ 107 h 221"/>
                  <a:gd name="T4" fmla="*/ 11 w 177"/>
                  <a:gd name="T5" fmla="*/ 108 h 221"/>
                  <a:gd name="T6" fmla="*/ 15 w 177"/>
                  <a:gd name="T7" fmla="*/ 110 h 221"/>
                  <a:gd name="T8" fmla="*/ 16 w 177"/>
                  <a:gd name="T9" fmla="*/ 111 h 221"/>
                  <a:gd name="T10" fmla="*/ 88 w 177"/>
                  <a:gd name="T11" fmla="*/ 0 h 221"/>
                  <a:gd name="T12" fmla="*/ 0 w 177"/>
                  <a:gd name="T13" fmla="*/ 87 h 221"/>
                  <a:gd name="T14" fmla="*/ 1 w 177"/>
                  <a:gd name="T15" fmla="*/ 93 h 221"/>
                  <a:gd name="T16" fmla="*/ 2 w 177"/>
                  <a:gd name="T17" fmla="*/ 99 h 221"/>
                  <a:gd name="T18" fmla="*/ 3 w 177"/>
                  <a:gd name="T19" fmla="*/ 105 h 221"/>
                  <a:gd name="T20" fmla="*/ 3 w 177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221">
                    <a:moveTo>
                      <a:pt x="7" y="214"/>
                    </a:moveTo>
                    <a:lnTo>
                      <a:pt x="13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2" y="221"/>
                    </a:lnTo>
                    <a:lnTo>
                      <a:pt x="177" y="0"/>
                    </a:lnTo>
                    <a:lnTo>
                      <a:pt x="0" y="174"/>
                    </a:lnTo>
                    <a:lnTo>
                      <a:pt x="3" y="185"/>
                    </a:lnTo>
                    <a:lnTo>
                      <a:pt x="5" y="198"/>
                    </a:lnTo>
                    <a:lnTo>
                      <a:pt x="7" y="210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1" name="Freeform 68"/>
              <p:cNvSpPr>
                <a:spLocks/>
              </p:cNvSpPr>
              <p:nvPr/>
            </p:nvSpPr>
            <p:spPr bwMode="auto">
              <a:xfrm>
                <a:off x="3087" y="2014"/>
                <a:ext cx="45" cy="88"/>
              </a:xfrm>
              <a:custGeom>
                <a:avLst/>
                <a:gdLst>
                  <a:gd name="T0" fmla="*/ 7 w 90"/>
                  <a:gd name="T1" fmla="*/ 88 h 177"/>
                  <a:gd name="T2" fmla="*/ 34 w 90"/>
                  <a:gd name="T3" fmla="*/ 61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8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8" y="123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2" name="Freeform 69"/>
              <p:cNvSpPr>
                <a:spLocks/>
              </p:cNvSpPr>
              <p:nvPr/>
            </p:nvSpPr>
            <p:spPr bwMode="auto">
              <a:xfrm>
                <a:off x="2987" y="2013"/>
                <a:ext cx="42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2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3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3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3" name="Freeform 70"/>
              <p:cNvSpPr>
                <a:spLocks/>
              </p:cNvSpPr>
              <p:nvPr/>
            </p:nvSpPr>
            <p:spPr bwMode="auto">
              <a:xfrm>
                <a:off x="2630" y="2013"/>
                <a:ext cx="43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3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2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4" name="Freeform 71"/>
              <p:cNvSpPr>
                <a:spLocks/>
              </p:cNvSpPr>
              <p:nvPr/>
            </p:nvSpPr>
            <p:spPr bwMode="auto">
              <a:xfrm>
                <a:off x="2730" y="2013"/>
                <a:ext cx="45" cy="89"/>
              </a:xfrm>
              <a:custGeom>
                <a:avLst/>
                <a:gdLst>
                  <a:gd name="T0" fmla="*/ 7 w 90"/>
                  <a:gd name="T1" fmla="*/ 89 h 177"/>
                  <a:gd name="T2" fmla="*/ 35 w 90"/>
                  <a:gd name="T3" fmla="*/ 62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9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9" y="124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7414" name="Text Box 72"/>
          <p:cNvSpPr txBox="1">
            <a:spLocks noChangeArrowheads="1"/>
          </p:cNvSpPr>
          <p:nvPr/>
        </p:nvSpPr>
        <p:spPr bwMode="auto">
          <a:xfrm>
            <a:off x="1295400" y="2362200"/>
            <a:ext cx="5562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sz="2500" b="1">
                <a:latin typeface="Times New Roman" pitchFamily="18" charset="0"/>
              </a:rPr>
              <a:t>вавилонян, возникшая примерно 2500 - 2000 лет до н.э. Основанием ее служило число 60.</a:t>
            </a:r>
            <a:endParaRPr lang="ru-RU" sz="2500">
              <a:latin typeface="Times New Roman" pitchFamily="18" charset="0"/>
            </a:endParaRPr>
          </a:p>
        </p:txBody>
      </p:sp>
      <p:sp>
        <p:nvSpPr>
          <p:cNvPr id="17415" name="WordArt 73"/>
          <p:cNvSpPr>
            <a:spLocks noChangeArrowheads="1" noChangeShapeType="1" noTextEdit="1"/>
          </p:cNvSpPr>
          <p:nvPr/>
        </p:nvSpPr>
        <p:spPr bwMode="auto">
          <a:xfrm>
            <a:off x="1447800" y="2133600"/>
            <a:ext cx="5715000" cy="381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r>
              <a:rPr lang="ru-RU" sz="2400" kern="10">
                <a:ln w="63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шестидесятеричная система</a:t>
            </a:r>
          </a:p>
        </p:txBody>
      </p:sp>
      <p:pic>
        <p:nvPicPr>
          <p:cNvPr id="17416" name="Picture 74" descr="BUC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3725" y="1295400"/>
            <a:ext cx="22002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WordArt 75"/>
          <p:cNvSpPr>
            <a:spLocks noChangeArrowheads="1" noChangeShapeType="1" noTextEdit="1"/>
          </p:cNvSpPr>
          <p:nvPr/>
        </p:nvSpPr>
        <p:spPr bwMode="auto">
          <a:xfrm rot="188909">
            <a:off x="1370013" y="3128963"/>
            <a:ext cx="5867400" cy="9144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2630"/>
              </a:avLst>
            </a:prstTxWarp>
          </a:bodyPr>
          <a:lstStyle/>
          <a:p>
            <a:r>
              <a:rPr lang="ru-RU" sz="2400" kern="10">
                <a:ln w="63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Как же вавилоняне записывали свои цифры?</a:t>
            </a:r>
          </a:p>
        </p:txBody>
      </p:sp>
      <p:sp>
        <p:nvSpPr>
          <p:cNvPr id="17418" name="Freeform 76"/>
          <p:cNvSpPr>
            <a:spLocks/>
          </p:cNvSpPr>
          <p:nvPr/>
        </p:nvSpPr>
        <p:spPr bwMode="auto">
          <a:xfrm>
            <a:off x="5486400" y="5181600"/>
            <a:ext cx="228600" cy="533400"/>
          </a:xfrm>
          <a:custGeom>
            <a:avLst/>
            <a:gdLst>
              <a:gd name="T0" fmla="*/ 0 w 144"/>
              <a:gd name="T1" fmla="*/ 76200 h 336"/>
              <a:gd name="T2" fmla="*/ 152400 w 144"/>
              <a:gd name="T3" fmla="*/ 533400 h 336"/>
              <a:gd name="T4" fmla="*/ 228600 w 144"/>
              <a:gd name="T5" fmla="*/ 0 h 336"/>
              <a:gd name="T6" fmla="*/ 152400 w 144"/>
              <a:gd name="T7" fmla="*/ 76200 h 336"/>
              <a:gd name="T8" fmla="*/ 0 w 144"/>
              <a:gd name="T9" fmla="*/ 7620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336">
                <a:moveTo>
                  <a:pt x="0" y="48"/>
                </a:moveTo>
                <a:lnTo>
                  <a:pt x="96" y="336"/>
                </a:lnTo>
                <a:lnTo>
                  <a:pt x="144" y="0"/>
                </a:lnTo>
                <a:lnTo>
                  <a:pt x="96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9" name="Freeform 77"/>
          <p:cNvSpPr>
            <a:spLocks/>
          </p:cNvSpPr>
          <p:nvPr/>
        </p:nvSpPr>
        <p:spPr bwMode="auto">
          <a:xfrm rot="5400000">
            <a:off x="4229100" y="5448300"/>
            <a:ext cx="304800" cy="685800"/>
          </a:xfrm>
          <a:custGeom>
            <a:avLst/>
            <a:gdLst>
              <a:gd name="T0" fmla="*/ 0 w 144"/>
              <a:gd name="T1" fmla="*/ 97971 h 336"/>
              <a:gd name="T2" fmla="*/ 203200 w 144"/>
              <a:gd name="T3" fmla="*/ 685800 h 336"/>
              <a:gd name="T4" fmla="*/ 304800 w 144"/>
              <a:gd name="T5" fmla="*/ 0 h 336"/>
              <a:gd name="T6" fmla="*/ 203200 w 144"/>
              <a:gd name="T7" fmla="*/ 97971 h 336"/>
              <a:gd name="T8" fmla="*/ 0 w 144"/>
              <a:gd name="T9" fmla="*/ 97971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336">
                <a:moveTo>
                  <a:pt x="0" y="48"/>
                </a:moveTo>
                <a:lnTo>
                  <a:pt x="96" y="336"/>
                </a:lnTo>
                <a:lnTo>
                  <a:pt x="144" y="0"/>
                </a:lnTo>
                <a:lnTo>
                  <a:pt x="96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Freeform 78"/>
          <p:cNvSpPr>
            <a:spLocks/>
          </p:cNvSpPr>
          <p:nvPr/>
        </p:nvSpPr>
        <p:spPr bwMode="auto">
          <a:xfrm>
            <a:off x="6781800" y="6324600"/>
            <a:ext cx="228600" cy="533400"/>
          </a:xfrm>
          <a:custGeom>
            <a:avLst/>
            <a:gdLst>
              <a:gd name="T0" fmla="*/ 0 w 144"/>
              <a:gd name="T1" fmla="*/ 76200 h 336"/>
              <a:gd name="T2" fmla="*/ 152400 w 144"/>
              <a:gd name="T3" fmla="*/ 533400 h 336"/>
              <a:gd name="T4" fmla="*/ 228600 w 144"/>
              <a:gd name="T5" fmla="*/ 0 h 336"/>
              <a:gd name="T6" fmla="*/ 152400 w 144"/>
              <a:gd name="T7" fmla="*/ 76200 h 336"/>
              <a:gd name="T8" fmla="*/ 0 w 144"/>
              <a:gd name="T9" fmla="*/ 7620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336">
                <a:moveTo>
                  <a:pt x="0" y="48"/>
                </a:moveTo>
                <a:lnTo>
                  <a:pt x="96" y="336"/>
                </a:lnTo>
                <a:lnTo>
                  <a:pt x="144" y="0"/>
                </a:lnTo>
                <a:lnTo>
                  <a:pt x="96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66800" y="0"/>
            <a:ext cx="8077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Так же обозначались и все другие степени 60. Таким образом, «цифры», т.е. все числа от 1 до 59, вавилоняне записывали по десятичной непозицион-ной системе, а число в целом - по позиционной системе с основанием 60. Поэтому-то мы и называем их систему шестидесятеричной. Но нумерация вавилонян имела и еще одну важную особенность:</a:t>
            </a:r>
            <a:endParaRPr lang="ru-RU" sz="2500">
              <a:latin typeface="Times New Roman" pitchFamily="18" charset="0"/>
            </a:endParaRP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1295400" cy="6858000"/>
            <a:chOff x="0" y="0"/>
            <a:chExt cx="816" cy="4176"/>
          </a:xfrm>
        </p:grpSpPr>
        <p:grpSp>
          <p:nvGrpSpPr>
            <p:cNvPr id="18443" name="Group 4"/>
            <p:cNvGrpSpPr>
              <a:grpSpLocks/>
            </p:cNvGrpSpPr>
            <p:nvPr/>
          </p:nvGrpSpPr>
          <p:grpSpPr bwMode="auto">
            <a:xfrm rot="5400000">
              <a:off x="-288" y="288"/>
              <a:ext cx="1392" cy="816"/>
              <a:chOff x="2521" y="1991"/>
              <a:chExt cx="717" cy="337"/>
            </a:xfrm>
          </p:grpSpPr>
          <p:sp>
            <p:nvSpPr>
              <p:cNvPr id="18488" name="Rectangle 5"/>
              <p:cNvSpPr>
                <a:spLocks noChangeArrowheads="1"/>
              </p:cNvSpPr>
              <p:nvPr/>
            </p:nvSpPr>
            <p:spPr bwMode="auto">
              <a:xfrm>
                <a:off x="2522" y="2146"/>
                <a:ext cx="716" cy="182"/>
              </a:xfrm>
              <a:prstGeom prst="rect">
                <a:avLst/>
              </a:prstGeom>
              <a:solidFill>
                <a:srgbClr val="E8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9" name="Rectangle 6"/>
              <p:cNvSpPr>
                <a:spLocks noChangeArrowheads="1"/>
              </p:cNvSpPr>
              <p:nvPr/>
            </p:nvSpPr>
            <p:spPr bwMode="auto">
              <a:xfrm>
                <a:off x="2521" y="1991"/>
                <a:ext cx="717" cy="155"/>
              </a:xfrm>
              <a:prstGeom prst="rect">
                <a:avLst/>
              </a:prstGeom>
              <a:solidFill>
                <a:srgbClr val="FFB2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0" name="Freeform 7"/>
              <p:cNvSpPr>
                <a:spLocks/>
              </p:cNvSpPr>
              <p:nvPr/>
            </p:nvSpPr>
            <p:spPr bwMode="auto">
              <a:xfrm>
                <a:off x="2522" y="1994"/>
                <a:ext cx="47" cy="334"/>
              </a:xfrm>
              <a:custGeom>
                <a:avLst/>
                <a:gdLst>
                  <a:gd name="T0" fmla="*/ 0 w 96"/>
                  <a:gd name="T1" fmla="*/ 0 h 667"/>
                  <a:gd name="T2" fmla="*/ 16 w 96"/>
                  <a:gd name="T3" fmla="*/ 22 h 667"/>
                  <a:gd name="T4" fmla="*/ 29 w 96"/>
                  <a:gd name="T5" fmla="*/ 50 h 667"/>
                  <a:gd name="T6" fmla="*/ 40 w 96"/>
                  <a:gd name="T7" fmla="*/ 81 h 667"/>
                  <a:gd name="T8" fmla="*/ 46 w 96"/>
                  <a:gd name="T9" fmla="*/ 113 h 667"/>
                  <a:gd name="T10" fmla="*/ 47 w 96"/>
                  <a:gd name="T11" fmla="*/ 147 h 667"/>
                  <a:gd name="T12" fmla="*/ 42 w 96"/>
                  <a:gd name="T13" fmla="*/ 178 h 667"/>
                  <a:gd name="T14" fmla="*/ 30 w 96"/>
                  <a:gd name="T15" fmla="*/ 207 h 667"/>
                  <a:gd name="T16" fmla="*/ 11 w 96"/>
                  <a:gd name="T17" fmla="*/ 230 h 667"/>
                  <a:gd name="T18" fmla="*/ 8 w 96"/>
                  <a:gd name="T19" fmla="*/ 255 h 667"/>
                  <a:gd name="T20" fmla="*/ 8 w 96"/>
                  <a:gd name="T21" fmla="*/ 282 h 667"/>
                  <a:gd name="T22" fmla="*/ 11 w 96"/>
                  <a:gd name="T23" fmla="*/ 308 h 667"/>
                  <a:gd name="T24" fmla="*/ 16 w 96"/>
                  <a:gd name="T25" fmla="*/ 334 h 667"/>
                  <a:gd name="T26" fmla="*/ 0 w 96"/>
                  <a:gd name="T27" fmla="*/ 334 h 667"/>
                  <a:gd name="T28" fmla="*/ 0 w 96"/>
                  <a:gd name="T29" fmla="*/ 0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667">
                    <a:moveTo>
                      <a:pt x="0" y="0"/>
                    </a:moveTo>
                    <a:lnTo>
                      <a:pt x="32" y="44"/>
                    </a:lnTo>
                    <a:lnTo>
                      <a:pt x="60" y="99"/>
                    </a:lnTo>
                    <a:lnTo>
                      <a:pt x="81" y="161"/>
                    </a:lnTo>
                    <a:lnTo>
                      <a:pt x="93" y="226"/>
                    </a:lnTo>
                    <a:lnTo>
                      <a:pt x="96" y="293"/>
                    </a:lnTo>
                    <a:lnTo>
                      <a:pt x="85" y="356"/>
                    </a:lnTo>
                    <a:lnTo>
                      <a:pt x="61" y="413"/>
                    </a:lnTo>
                    <a:lnTo>
                      <a:pt x="22" y="460"/>
                    </a:lnTo>
                    <a:lnTo>
                      <a:pt x="17" y="509"/>
                    </a:lnTo>
                    <a:lnTo>
                      <a:pt x="17" y="563"/>
                    </a:lnTo>
                    <a:lnTo>
                      <a:pt x="22" y="616"/>
                    </a:lnTo>
                    <a:lnTo>
                      <a:pt x="32" y="667"/>
                    </a:lnTo>
                    <a:lnTo>
                      <a:pt x="0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1" name="Freeform 8"/>
              <p:cNvSpPr>
                <a:spLocks/>
              </p:cNvSpPr>
              <p:nvPr/>
            </p:nvSpPr>
            <p:spPr bwMode="auto">
              <a:xfrm>
                <a:off x="2544" y="1996"/>
                <a:ext cx="313" cy="332"/>
              </a:xfrm>
              <a:custGeom>
                <a:avLst/>
                <a:gdLst>
                  <a:gd name="T0" fmla="*/ 157 w 626"/>
                  <a:gd name="T1" fmla="*/ 332 h 665"/>
                  <a:gd name="T2" fmla="*/ 177 w 626"/>
                  <a:gd name="T3" fmla="*/ 332 h 665"/>
                  <a:gd name="T4" fmla="*/ 171 w 626"/>
                  <a:gd name="T5" fmla="*/ 302 h 665"/>
                  <a:gd name="T6" fmla="*/ 168 w 626"/>
                  <a:gd name="T7" fmla="*/ 274 h 665"/>
                  <a:gd name="T8" fmla="*/ 169 w 626"/>
                  <a:gd name="T9" fmla="*/ 250 h 665"/>
                  <a:gd name="T10" fmla="*/ 175 w 626"/>
                  <a:gd name="T11" fmla="*/ 230 h 665"/>
                  <a:gd name="T12" fmla="*/ 180 w 626"/>
                  <a:gd name="T13" fmla="*/ 221 h 665"/>
                  <a:gd name="T14" fmla="*/ 186 w 626"/>
                  <a:gd name="T15" fmla="*/ 212 h 665"/>
                  <a:gd name="T16" fmla="*/ 191 w 626"/>
                  <a:gd name="T17" fmla="*/ 204 h 665"/>
                  <a:gd name="T18" fmla="*/ 196 w 626"/>
                  <a:gd name="T19" fmla="*/ 195 h 665"/>
                  <a:gd name="T20" fmla="*/ 201 w 626"/>
                  <a:gd name="T21" fmla="*/ 186 h 665"/>
                  <a:gd name="T22" fmla="*/ 206 w 626"/>
                  <a:gd name="T23" fmla="*/ 176 h 665"/>
                  <a:gd name="T24" fmla="*/ 211 w 626"/>
                  <a:gd name="T25" fmla="*/ 163 h 665"/>
                  <a:gd name="T26" fmla="*/ 215 w 626"/>
                  <a:gd name="T27" fmla="*/ 149 h 665"/>
                  <a:gd name="T28" fmla="*/ 313 w 626"/>
                  <a:gd name="T29" fmla="*/ 0 h 665"/>
                  <a:gd name="T30" fmla="*/ 235 w 626"/>
                  <a:gd name="T31" fmla="*/ 65 h 665"/>
                  <a:gd name="T32" fmla="*/ 237 w 626"/>
                  <a:gd name="T33" fmla="*/ 0 h 665"/>
                  <a:gd name="T34" fmla="*/ 183 w 626"/>
                  <a:gd name="T35" fmla="*/ 56 h 665"/>
                  <a:gd name="T36" fmla="*/ 157 w 626"/>
                  <a:gd name="T37" fmla="*/ 0 h 665"/>
                  <a:gd name="T38" fmla="*/ 130 w 626"/>
                  <a:gd name="T39" fmla="*/ 57 h 665"/>
                  <a:gd name="T40" fmla="*/ 76 w 626"/>
                  <a:gd name="T41" fmla="*/ 0 h 665"/>
                  <a:gd name="T42" fmla="*/ 76 w 626"/>
                  <a:gd name="T43" fmla="*/ 65 h 665"/>
                  <a:gd name="T44" fmla="*/ 0 w 626"/>
                  <a:gd name="T45" fmla="*/ 0 h 665"/>
                  <a:gd name="T46" fmla="*/ 99 w 626"/>
                  <a:gd name="T47" fmla="*/ 149 h 665"/>
                  <a:gd name="T48" fmla="*/ 103 w 626"/>
                  <a:gd name="T49" fmla="*/ 163 h 665"/>
                  <a:gd name="T50" fmla="*/ 107 w 626"/>
                  <a:gd name="T51" fmla="*/ 176 h 665"/>
                  <a:gd name="T52" fmla="*/ 112 w 626"/>
                  <a:gd name="T53" fmla="*/ 186 h 665"/>
                  <a:gd name="T54" fmla="*/ 118 w 626"/>
                  <a:gd name="T55" fmla="*/ 195 h 665"/>
                  <a:gd name="T56" fmla="*/ 123 w 626"/>
                  <a:gd name="T57" fmla="*/ 204 h 665"/>
                  <a:gd name="T58" fmla="*/ 128 w 626"/>
                  <a:gd name="T59" fmla="*/ 212 h 665"/>
                  <a:gd name="T60" fmla="*/ 133 w 626"/>
                  <a:gd name="T61" fmla="*/ 221 h 665"/>
                  <a:gd name="T62" fmla="*/ 138 w 626"/>
                  <a:gd name="T63" fmla="*/ 230 h 665"/>
                  <a:gd name="T64" fmla="*/ 144 w 626"/>
                  <a:gd name="T65" fmla="*/ 252 h 665"/>
                  <a:gd name="T66" fmla="*/ 145 w 626"/>
                  <a:gd name="T67" fmla="*/ 280 h 665"/>
                  <a:gd name="T68" fmla="*/ 143 w 626"/>
                  <a:gd name="T69" fmla="*/ 308 h 665"/>
                  <a:gd name="T70" fmla="*/ 138 w 626"/>
                  <a:gd name="T71" fmla="*/ 332 h 665"/>
                  <a:gd name="T72" fmla="*/ 157 w 626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6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2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50" y="461"/>
                    </a:lnTo>
                    <a:lnTo>
                      <a:pt x="360" y="442"/>
                    </a:lnTo>
                    <a:lnTo>
                      <a:pt x="371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2" y="372"/>
                    </a:lnTo>
                    <a:lnTo>
                      <a:pt x="411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6" y="0"/>
                    </a:lnTo>
                    <a:lnTo>
                      <a:pt x="470" y="130"/>
                    </a:lnTo>
                    <a:lnTo>
                      <a:pt x="474" y="0"/>
                    </a:lnTo>
                    <a:lnTo>
                      <a:pt x="365" y="113"/>
                    </a:lnTo>
                    <a:lnTo>
                      <a:pt x="313" y="0"/>
                    </a:lnTo>
                    <a:lnTo>
                      <a:pt x="259" y="115"/>
                    </a:lnTo>
                    <a:lnTo>
                      <a:pt x="152" y="0"/>
                    </a:lnTo>
                    <a:lnTo>
                      <a:pt x="152" y="130"/>
                    </a:lnTo>
                    <a:lnTo>
                      <a:pt x="0" y="0"/>
                    </a:lnTo>
                    <a:lnTo>
                      <a:pt x="197" y="298"/>
                    </a:lnTo>
                    <a:lnTo>
                      <a:pt x="205" y="326"/>
                    </a:lnTo>
                    <a:lnTo>
                      <a:pt x="214" y="352"/>
                    </a:lnTo>
                    <a:lnTo>
                      <a:pt x="224" y="372"/>
                    </a:lnTo>
                    <a:lnTo>
                      <a:pt x="235" y="391"/>
                    </a:lnTo>
                    <a:lnTo>
                      <a:pt x="245" y="408"/>
                    </a:lnTo>
                    <a:lnTo>
                      <a:pt x="256" y="425"/>
                    </a:lnTo>
                    <a:lnTo>
                      <a:pt x="266" y="442"/>
                    </a:lnTo>
                    <a:lnTo>
                      <a:pt x="275" y="461"/>
                    </a:lnTo>
                    <a:lnTo>
                      <a:pt x="287" y="504"/>
                    </a:lnTo>
                    <a:lnTo>
                      <a:pt x="289" y="561"/>
                    </a:lnTo>
                    <a:lnTo>
                      <a:pt x="285" y="617"/>
                    </a:lnTo>
                    <a:lnTo>
                      <a:pt x="276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2" name="Freeform 9"/>
              <p:cNvSpPr>
                <a:spLocks/>
              </p:cNvSpPr>
              <p:nvPr/>
            </p:nvSpPr>
            <p:spPr bwMode="auto">
              <a:xfrm>
                <a:off x="2832" y="1994"/>
                <a:ext cx="94" cy="334"/>
              </a:xfrm>
              <a:custGeom>
                <a:avLst/>
                <a:gdLst>
                  <a:gd name="T0" fmla="*/ 63 w 189"/>
                  <a:gd name="T1" fmla="*/ 334 h 667"/>
                  <a:gd name="T2" fmla="*/ 47 w 189"/>
                  <a:gd name="T3" fmla="*/ 334 h 667"/>
                  <a:gd name="T4" fmla="*/ 32 w 189"/>
                  <a:gd name="T5" fmla="*/ 334 h 667"/>
                  <a:gd name="T6" fmla="*/ 36 w 189"/>
                  <a:gd name="T7" fmla="*/ 305 h 667"/>
                  <a:gd name="T8" fmla="*/ 39 w 189"/>
                  <a:gd name="T9" fmla="*/ 279 h 667"/>
                  <a:gd name="T10" fmla="*/ 38 w 189"/>
                  <a:gd name="T11" fmla="*/ 255 h 667"/>
                  <a:gd name="T12" fmla="*/ 36 w 189"/>
                  <a:gd name="T13" fmla="*/ 230 h 667"/>
                  <a:gd name="T14" fmla="*/ 17 w 189"/>
                  <a:gd name="T15" fmla="*/ 207 h 667"/>
                  <a:gd name="T16" fmla="*/ 5 w 189"/>
                  <a:gd name="T17" fmla="*/ 179 h 667"/>
                  <a:gd name="T18" fmla="*/ 0 w 189"/>
                  <a:gd name="T19" fmla="*/ 147 h 667"/>
                  <a:gd name="T20" fmla="*/ 1 w 189"/>
                  <a:gd name="T21" fmla="*/ 114 h 667"/>
                  <a:gd name="T22" fmla="*/ 7 w 189"/>
                  <a:gd name="T23" fmla="*/ 81 h 667"/>
                  <a:gd name="T24" fmla="*/ 17 w 189"/>
                  <a:gd name="T25" fmla="*/ 50 h 667"/>
                  <a:gd name="T26" fmla="*/ 31 w 189"/>
                  <a:gd name="T27" fmla="*/ 22 h 667"/>
                  <a:gd name="T28" fmla="*/ 47 w 189"/>
                  <a:gd name="T29" fmla="*/ 0 h 667"/>
                  <a:gd name="T30" fmla="*/ 63 w 189"/>
                  <a:gd name="T31" fmla="*/ 22 h 667"/>
                  <a:gd name="T32" fmla="*/ 77 w 189"/>
                  <a:gd name="T33" fmla="*/ 50 h 667"/>
                  <a:gd name="T34" fmla="*/ 87 w 189"/>
                  <a:gd name="T35" fmla="*/ 81 h 667"/>
                  <a:gd name="T36" fmla="*/ 93 w 189"/>
                  <a:gd name="T37" fmla="*/ 113 h 667"/>
                  <a:gd name="T38" fmla="*/ 94 w 189"/>
                  <a:gd name="T39" fmla="*/ 147 h 667"/>
                  <a:gd name="T40" fmla="*/ 89 w 189"/>
                  <a:gd name="T41" fmla="*/ 178 h 667"/>
                  <a:gd name="T42" fmla="*/ 77 w 189"/>
                  <a:gd name="T43" fmla="*/ 207 h 667"/>
                  <a:gd name="T44" fmla="*/ 58 w 189"/>
                  <a:gd name="T45" fmla="*/ 230 h 667"/>
                  <a:gd name="T46" fmla="*/ 55 w 189"/>
                  <a:gd name="T47" fmla="*/ 255 h 667"/>
                  <a:gd name="T48" fmla="*/ 55 w 189"/>
                  <a:gd name="T49" fmla="*/ 282 h 667"/>
                  <a:gd name="T50" fmla="*/ 58 w 189"/>
                  <a:gd name="T51" fmla="*/ 308 h 667"/>
                  <a:gd name="T52" fmla="*/ 63 w 189"/>
                  <a:gd name="T53" fmla="*/ 334 h 6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9" h="667">
                    <a:moveTo>
                      <a:pt x="127" y="667"/>
                    </a:moveTo>
                    <a:lnTo>
                      <a:pt x="95" y="667"/>
                    </a:lnTo>
                    <a:lnTo>
                      <a:pt x="64" y="667"/>
                    </a:lnTo>
                    <a:lnTo>
                      <a:pt x="73" y="610"/>
                    </a:lnTo>
                    <a:lnTo>
                      <a:pt x="78" y="558"/>
                    </a:lnTo>
                    <a:lnTo>
                      <a:pt x="76" y="510"/>
                    </a:lnTo>
                    <a:lnTo>
                      <a:pt x="73" y="460"/>
                    </a:lnTo>
                    <a:lnTo>
                      <a:pt x="34" y="414"/>
                    </a:lnTo>
                    <a:lnTo>
                      <a:pt x="11" y="357"/>
                    </a:lnTo>
                    <a:lnTo>
                      <a:pt x="0" y="294"/>
                    </a:lnTo>
                    <a:lnTo>
                      <a:pt x="3" y="227"/>
                    </a:lnTo>
                    <a:lnTo>
                      <a:pt x="14" y="162"/>
                    </a:lnTo>
                    <a:lnTo>
                      <a:pt x="35" y="99"/>
                    </a:lnTo>
                    <a:lnTo>
                      <a:pt x="63" y="44"/>
                    </a:lnTo>
                    <a:lnTo>
                      <a:pt x="95" y="0"/>
                    </a:lnTo>
                    <a:lnTo>
                      <a:pt x="127" y="44"/>
                    </a:lnTo>
                    <a:lnTo>
                      <a:pt x="155" y="99"/>
                    </a:lnTo>
                    <a:lnTo>
                      <a:pt x="175" y="161"/>
                    </a:lnTo>
                    <a:lnTo>
                      <a:pt x="187" y="226"/>
                    </a:lnTo>
                    <a:lnTo>
                      <a:pt x="189" y="293"/>
                    </a:lnTo>
                    <a:lnTo>
                      <a:pt x="179" y="356"/>
                    </a:lnTo>
                    <a:lnTo>
                      <a:pt x="155" y="413"/>
                    </a:lnTo>
                    <a:lnTo>
                      <a:pt x="116" y="460"/>
                    </a:lnTo>
                    <a:lnTo>
                      <a:pt x="111" y="509"/>
                    </a:lnTo>
                    <a:lnTo>
                      <a:pt x="111" y="563"/>
                    </a:lnTo>
                    <a:lnTo>
                      <a:pt x="117" y="616"/>
                    </a:lnTo>
                    <a:lnTo>
                      <a:pt x="127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3" name="Freeform 10"/>
              <p:cNvSpPr>
                <a:spLocks/>
              </p:cNvSpPr>
              <p:nvPr/>
            </p:nvSpPr>
            <p:spPr bwMode="auto">
              <a:xfrm>
                <a:off x="2901" y="1996"/>
                <a:ext cx="312" cy="332"/>
              </a:xfrm>
              <a:custGeom>
                <a:avLst/>
                <a:gdLst>
                  <a:gd name="T0" fmla="*/ 156 w 625"/>
                  <a:gd name="T1" fmla="*/ 332 h 665"/>
                  <a:gd name="T2" fmla="*/ 176 w 625"/>
                  <a:gd name="T3" fmla="*/ 332 h 665"/>
                  <a:gd name="T4" fmla="*/ 170 w 625"/>
                  <a:gd name="T5" fmla="*/ 302 h 665"/>
                  <a:gd name="T6" fmla="*/ 168 w 625"/>
                  <a:gd name="T7" fmla="*/ 274 h 665"/>
                  <a:gd name="T8" fmla="*/ 169 w 625"/>
                  <a:gd name="T9" fmla="*/ 250 h 665"/>
                  <a:gd name="T10" fmla="*/ 174 w 625"/>
                  <a:gd name="T11" fmla="*/ 230 h 665"/>
                  <a:gd name="T12" fmla="*/ 180 w 625"/>
                  <a:gd name="T13" fmla="*/ 221 h 665"/>
                  <a:gd name="T14" fmla="*/ 185 w 625"/>
                  <a:gd name="T15" fmla="*/ 212 h 665"/>
                  <a:gd name="T16" fmla="*/ 190 w 625"/>
                  <a:gd name="T17" fmla="*/ 204 h 665"/>
                  <a:gd name="T18" fmla="*/ 195 w 625"/>
                  <a:gd name="T19" fmla="*/ 195 h 665"/>
                  <a:gd name="T20" fmla="*/ 200 w 625"/>
                  <a:gd name="T21" fmla="*/ 186 h 665"/>
                  <a:gd name="T22" fmla="*/ 205 w 625"/>
                  <a:gd name="T23" fmla="*/ 176 h 665"/>
                  <a:gd name="T24" fmla="*/ 210 w 625"/>
                  <a:gd name="T25" fmla="*/ 163 h 665"/>
                  <a:gd name="T26" fmla="*/ 214 w 625"/>
                  <a:gd name="T27" fmla="*/ 149 h 665"/>
                  <a:gd name="T28" fmla="*/ 312 w 625"/>
                  <a:gd name="T29" fmla="*/ 0 h 665"/>
                  <a:gd name="T30" fmla="*/ 234 w 625"/>
                  <a:gd name="T31" fmla="*/ 65 h 665"/>
                  <a:gd name="T32" fmla="*/ 237 w 625"/>
                  <a:gd name="T33" fmla="*/ 0 h 665"/>
                  <a:gd name="T34" fmla="*/ 182 w 625"/>
                  <a:gd name="T35" fmla="*/ 56 h 665"/>
                  <a:gd name="T36" fmla="*/ 156 w 625"/>
                  <a:gd name="T37" fmla="*/ 0 h 665"/>
                  <a:gd name="T38" fmla="*/ 128 w 625"/>
                  <a:gd name="T39" fmla="*/ 57 h 665"/>
                  <a:gd name="T40" fmla="*/ 75 w 625"/>
                  <a:gd name="T41" fmla="*/ 0 h 665"/>
                  <a:gd name="T42" fmla="*/ 75 w 625"/>
                  <a:gd name="T43" fmla="*/ 65 h 665"/>
                  <a:gd name="T44" fmla="*/ 0 w 625"/>
                  <a:gd name="T45" fmla="*/ 0 h 665"/>
                  <a:gd name="T46" fmla="*/ 97 w 625"/>
                  <a:gd name="T47" fmla="*/ 149 h 665"/>
                  <a:gd name="T48" fmla="*/ 102 w 625"/>
                  <a:gd name="T49" fmla="*/ 163 h 665"/>
                  <a:gd name="T50" fmla="*/ 107 w 625"/>
                  <a:gd name="T51" fmla="*/ 176 h 665"/>
                  <a:gd name="T52" fmla="*/ 111 w 625"/>
                  <a:gd name="T53" fmla="*/ 186 h 665"/>
                  <a:gd name="T54" fmla="*/ 116 w 625"/>
                  <a:gd name="T55" fmla="*/ 195 h 665"/>
                  <a:gd name="T56" fmla="*/ 122 w 625"/>
                  <a:gd name="T57" fmla="*/ 204 h 665"/>
                  <a:gd name="T58" fmla="*/ 127 w 625"/>
                  <a:gd name="T59" fmla="*/ 212 h 665"/>
                  <a:gd name="T60" fmla="*/ 132 w 625"/>
                  <a:gd name="T61" fmla="*/ 221 h 665"/>
                  <a:gd name="T62" fmla="*/ 137 w 625"/>
                  <a:gd name="T63" fmla="*/ 230 h 665"/>
                  <a:gd name="T64" fmla="*/ 143 w 625"/>
                  <a:gd name="T65" fmla="*/ 252 h 665"/>
                  <a:gd name="T66" fmla="*/ 144 w 625"/>
                  <a:gd name="T67" fmla="*/ 280 h 665"/>
                  <a:gd name="T68" fmla="*/ 142 w 625"/>
                  <a:gd name="T69" fmla="*/ 308 h 665"/>
                  <a:gd name="T70" fmla="*/ 137 w 625"/>
                  <a:gd name="T71" fmla="*/ 332 h 665"/>
                  <a:gd name="T72" fmla="*/ 156 w 625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5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1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49" y="461"/>
                    </a:lnTo>
                    <a:lnTo>
                      <a:pt x="360" y="442"/>
                    </a:lnTo>
                    <a:lnTo>
                      <a:pt x="370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1" y="372"/>
                    </a:lnTo>
                    <a:lnTo>
                      <a:pt x="410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5" y="0"/>
                    </a:lnTo>
                    <a:lnTo>
                      <a:pt x="469" y="130"/>
                    </a:lnTo>
                    <a:lnTo>
                      <a:pt x="474" y="0"/>
                    </a:lnTo>
                    <a:lnTo>
                      <a:pt x="364" y="113"/>
                    </a:lnTo>
                    <a:lnTo>
                      <a:pt x="313" y="0"/>
                    </a:lnTo>
                    <a:lnTo>
                      <a:pt x="257" y="115"/>
                    </a:lnTo>
                    <a:lnTo>
                      <a:pt x="150" y="0"/>
                    </a:lnTo>
                    <a:lnTo>
                      <a:pt x="150" y="130"/>
                    </a:lnTo>
                    <a:lnTo>
                      <a:pt x="0" y="0"/>
                    </a:lnTo>
                    <a:lnTo>
                      <a:pt x="195" y="298"/>
                    </a:lnTo>
                    <a:lnTo>
                      <a:pt x="204" y="326"/>
                    </a:lnTo>
                    <a:lnTo>
                      <a:pt x="214" y="352"/>
                    </a:lnTo>
                    <a:lnTo>
                      <a:pt x="223" y="372"/>
                    </a:lnTo>
                    <a:lnTo>
                      <a:pt x="233" y="391"/>
                    </a:lnTo>
                    <a:lnTo>
                      <a:pt x="245" y="408"/>
                    </a:lnTo>
                    <a:lnTo>
                      <a:pt x="255" y="425"/>
                    </a:lnTo>
                    <a:lnTo>
                      <a:pt x="264" y="442"/>
                    </a:lnTo>
                    <a:lnTo>
                      <a:pt x="275" y="461"/>
                    </a:lnTo>
                    <a:lnTo>
                      <a:pt x="286" y="504"/>
                    </a:lnTo>
                    <a:lnTo>
                      <a:pt x="288" y="561"/>
                    </a:lnTo>
                    <a:lnTo>
                      <a:pt x="284" y="617"/>
                    </a:lnTo>
                    <a:lnTo>
                      <a:pt x="275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4" name="Freeform 11"/>
              <p:cNvSpPr>
                <a:spLocks/>
              </p:cNvSpPr>
              <p:nvPr/>
            </p:nvSpPr>
            <p:spPr bwMode="auto">
              <a:xfrm>
                <a:off x="3187" y="1994"/>
                <a:ext cx="48" cy="334"/>
              </a:xfrm>
              <a:custGeom>
                <a:avLst/>
                <a:gdLst>
                  <a:gd name="T0" fmla="*/ 48 w 94"/>
                  <a:gd name="T1" fmla="*/ 334 h 667"/>
                  <a:gd name="T2" fmla="*/ 32 w 94"/>
                  <a:gd name="T3" fmla="*/ 334 h 667"/>
                  <a:gd name="T4" fmla="*/ 37 w 94"/>
                  <a:gd name="T5" fmla="*/ 305 h 667"/>
                  <a:gd name="T6" fmla="*/ 39 w 94"/>
                  <a:gd name="T7" fmla="*/ 279 h 667"/>
                  <a:gd name="T8" fmla="*/ 39 w 94"/>
                  <a:gd name="T9" fmla="*/ 255 h 667"/>
                  <a:gd name="T10" fmla="*/ 37 w 94"/>
                  <a:gd name="T11" fmla="*/ 230 h 667"/>
                  <a:gd name="T12" fmla="*/ 17 w 94"/>
                  <a:gd name="T13" fmla="*/ 207 h 667"/>
                  <a:gd name="T14" fmla="*/ 5 w 94"/>
                  <a:gd name="T15" fmla="*/ 179 h 667"/>
                  <a:gd name="T16" fmla="*/ 0 w 94"/>
                  <a:gd name="T17" fmla="*/ 147 h 667"/>
                  <a:gd name="T18" fmla="*/ 1 w 94"/>
                  <a:gd name="T19" fmla="*/ 114 h 667"/>
                  <a:gd name="T20" fmla="*/ 7 w 94"/>
                  <a:gd name="T21" fmla="*/ 81 h 667"/>
                  <a:gd name="T22" fmla="*/ 17 w 94"/>
                  <a:gd name="T23" fmla="*/ 50 h 667"/>
                  <a:gd name="T24" fmla="*/ 32 w 94"/>
                  <a:gd name="T25" fmla="*/ 22 h 667"/>
                  <a:gd name="T26" fmla="*/ 48 w 94"/>
                  <a:gd name="T27" fmla="*/ 0 h 667"/>
                  <a:gd name="T28" fmla="*/ 48 w 94"/>
                  <a:gd name="T29" fmla="*/ 334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4" h="667">
                    <a:moveTo>
                      <a:pt x="94" y="667"/>
                    </a:moveTo>
                    <a:lnTo>
                      <a:pt x="63" y="667"/>
                    </a:lnTo>
                    <a:lnTo>
                      <a:pt x="72" y="610"/>
                    </a:lnTo>
                    <a:lnTo>
                      <a:pt x="77" y="558"/>
                    </a:lnTo>
                    <a:lnTo>
                      <a:pt x="76" y="510"/>
                    </a:lnTo>
                    <a:lnTo>
                      <a:pt x="72" y="460"/>
                    </a:lnTo>
                    <a:lnTo>
                      <a:pt x="33" y="414"/>
                    </a:lnTo>
                    <a:lnTo>
                      <a:pt x="9" y="357"/>
                    </a:lnTo>
                    <a:lnTo>
                      <a:pt x="0" y="294"/>
                    </a:lnTo>
                    <a:lnTo>
                      <a:pt x="1" y="227"/>
                    </a:lnTo>
                    <a:lnTo>
                      <a:pt x="14" y="162"/>
                    </a:lnTo>
                    <a:lnTo>
                      <a:pt x="34" y="99"/>
                    </a:lnTo>
                    <a:lnTo>
                      <a:pt x="62" y="44"/>
                    </a:lnTo>
                    <a:lnTo>
                      <a:pt x="94" y="0"/>
                    </a:lnTo>
                    <a:lnTo>
                      <a:pt x="94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5" name="Freeform 12"/>
              <p:cNvSpPr>
                <a:spLocks/>
              </p:cNvSpPr>
              <p:nvPr/>
            </p:nvSpPr>
            <p:spPr bwMode="auto">
              <a:xfrm>
                <a:off x="2526" y="2011"/>
                <a:ext cx="34" cy="151"/>
              </a:xfrm>
              <a:custGeom>
                <a:avLst/>
                <a:gdLst>
                  <a:gd name="T0" fmla="*/ 0 w 68"/>
                  <a:gd name="T1" fmla="*/ 136 h 302"/>
                  <a:gd name="T2" fmla="*/ 0 w 68"/>
                  <a:gd name="T3" fmla="*/ 0 h 302"/>
                  <a:gd name="T4" fmla="*/ 9 w 68"/>
                  <a:gd name="T5" fmla="*/ 13 h 302"/>
                  <a:gd name="T6" fmla="*/ 16 w 68"/>
                  <a:gd name="T7" fmla="*/ 30 h 302"/>
                  <a:gd name="T8" fmla="*/ 23 w 68"/>
                  <a:gd name="T9" fmla="*/ 48 h 302"/>
                  <a:gd name="T10" fmla="*/ 29 w 68"/>
                  <a:gd name="T11" fmla="*/ 68 h 302"/>
                  <a:gd name="T12" fmla="*/ 33 w 68"/>
                  <a:gd name="T13" fmla="*/ 89 h 302"/>
                  <a:gd name="T14" fmla="*/ 34 w 68"/>
                  <a:gd name="T15" fmla="*/ 110 h 302"/>
                  <a:gd name="T16" fmla="*/ 33 w 68"/>
                  <a:gd name="T17" fmla="*/ 131 h 302"/>
                  <a:gd name="T18" fmla="*/ 30 w 68"/>
                  <a:gd name="T19" fmla="*/ 151 h 302"/>
                  <a:gd name="T20" fmla="*/ 0 w 68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6" y="95"/>
                    </a:lnTo>
                    <a:lnTo>
                      <a:pt x="57" y="136"/>
                    </a:lnTo>
                    <a:lnTo>
                      <a:pt x="65" y="177"/>
                    </a:lnTo>
                    <a:lnTo>
                      <a:pt x="68" y="219"/>
                    </a:lnTo>
                    <a:lnTo>
                      <a:pt x="66" y="262"/>
                    </a:lnTo>
                    <a:lnTo>
                      <a:pt x="60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6" name="Freeform 13"/>
              <p:cNvSpPr>
                <a:spLocks/>
              </p:cNvSpPr>
              <p:nvPr/>
            </p:nvSpPr>
            <p:spPr bwMode="auto">
              <a:xfrm>
                <a:off x="2841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5 w 69"/>
                  <a:gd name="T11" fmla="*/ 68 h 302"/>
                  <a:gd name="T12" fmla="*/ 1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1" y="136"/>
                    </a:lnTo>
                    <a:lnTo>
                      <a:pt x="3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7" name="Freeform 14"/>
              <p:cNvSpPr>
                <a:spLocks/>
              </p:cNvSpPr>
              <p:nvPr/>
            </p:nvSpPr>
            <p:spPr bwMode="auto">
              <a:xfrm>
                <a:off x="2883" y="2011"/>
                <a:ext cx="33" cy="151"/>
              </a:xfrm>
              <a:custGeom>
                <a:avLst/>
                <a:gdLst>
                  <a:gd name="T0" fmla="*/ 0 w 67"/>
                  <a:gd name="T1" fmla="*/ 136 h 302"/>
                  <a:gd name="T2" fmla="*/ 0 w 67"/>
                  <a:gd name="T3" fmla="*/ 0 h 302"/>
                  <a:gd name="T4" fmla="*/ 8 w 67"/>
                  <a:gd name="T5" fmla="*/ 13 h 302"/>
                  <a:gd name="T6" fmla="*/ 16 w 67"/>
                  <a:gd name="T7" fmla="*/ 30 h 302"/>
                  <a:gd name="T8" fmla="*/ 22 w 67"/>
                  <a:gd name="T9" fmla="*/ 48 h 302"/>
                  <a:gd name="T10" fmla="*/ 27 w 67"/>
                  <a:gd name="T11" fmla="*/ 68 h 302"/>
                  <a:gd name="T12" fmla="*/ 31 w 67"/>
                  <a:gd name="T13" fmla="*/ 89 h 302"/>
                  <a:gd name="T14" fmla="*/ 33 w 67"/>
                  <a:gd name="T15" fmla="*/ 110 h 302"/>
                  <a:gd name="T16" fmla="*/ 32 w 67"/>
                  <a:gd name="T17" fmla="*/ 131 h 302"/>
                  <a:gd name="T18" fmla="*/ 29 w 67"/>
                  <a:gd name="T19" fmla="*/ 151 h 302"/>
                  <a:gd name="T20" fmla="*/ 0 w 67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5" y="95"/>
                    </a:lnTo>
                    <a:lnTo>
                      <a:pt x="55" y="136"/>
                    </a:lnTo>
                    <a:lnTo>
                      <a:pt x="63" y="177"/>
                    </a:lnTo>
                    <a:lnTo>
                      <a:pt x="67" y="219"/>
                    </a:lnTo>
                    <a:lnTo>
                      <a:pt x="64" y="262"/>
                    </a:lnTo>
                    <a:lnTo>
                      <a:pt x="59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8" name="Freeform 15"/>
              <p:cNvSpPr>
                <a:spLocks/>
              </p:cNvSpPr>
              <p:nvPr/>
            </p:nvSpPr>
            <p:spPr bwMode="auto">
              <a:xfrm>
                <a:off x="3197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6 w 69"/>
                  <a:gd name="T11" fmla="*/ 68 h 302"/>
                  <a:gd name="T12" fmla="*/ 2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2" y="136"/>
                    </a:lnTo>
                    <a:lnTo>
                      <a:pt x="4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9" name="Freeform 16"/>
              <p:cNvSpPr>
                <a:spLocks/>
              </p:cNvSpPr>
              <p:nvPr/>
            </p:nvSpPr>
            <p:spPr bwMode="auto">
              <a:xfrm>
                <a:off x="2672" y="2012"/>
                <a:ext cx="58" cy="124"/>
              </a:xfrm>
              <a:custGeom>
                <a:avLst/>
                <a:gdLst>
                  <a:gd name="T0" fmla="*/ 29 w 117"/>
                  <a:gd name="T1" fmla="*/ 119 h 248"/>
                  <a:gd name="T2" fmla="*/ 31 w 117"/>
                  <a:gd name="T3" fmla="*/ 119 h 248"/>
                  <a:gd name="T4" fmla="*/ 33 w 117"/>
                  <a:gd name="T5" fmla="*/ 119 h 248"/>
                  <a:gd name="T6" fmla="*/ 37 w 117"/>
                  <a:gd name="T7" fmla="*/ 120 h 248"/>
                  <a:gd name="T8" fmla="*/ 40 w 117"/>
                  <a:gd name="T9" fmla="*/ 120 h 248"/>
                  <a:gd name="T10" fmla="*/ 44 w 117"/>
                  <a:gd name="T11" fmla="*/ 121 h 248"/>
                  <a:gd name="T12" fmla="*/ 49 w 117"/>
                  <a:gd name="T13" fmla="*/ 122 h 248"/>
                  <a:gd name="T14" fmla="*/ 54 w 117"/>
                  <a:gd name="T15" fmla="*/ 123 h 248"/>
                  <a:gd name="T16" fmla="*/ 58 w 117"/>
                  <a:gd name="T17" fmla="*/ 124 h 248"/>
                  <a:gd name="T18" fmla="*/ 57 w 117"/>
                  <a:gd name="T19" fmla="*/ 108 h 248"/>
                  <a:gd name="T20" fmla="*/ 54 w 117"/>
                  <a:gd name="T21" fmla="*/ 89 h 248"/>
                  <a:gd name="T22" fmla="*/ 50 w 117"/>
                  <a:gd name="T23" fmla="*/ 71 h 248"/>
                  <a:gd name="T24" fmla="*/ 46 w 117"/>
                  <a:gd name="T25" fmla="*/ 52 h 248"/>
                  <a:gd name="T26" fmla="*/ 41 w 117"/>
                  <a:gd name="T27" fmla="*/ 34 h 248"/>
                  <a:gd name="T28" fmla="*/ 36 w 117"/>
                  <a:gd name="T29" fmla="*/ 19 h 248"/>
                  <a:gd name="T30" fmla="*/ 32 w 117"/>
                  <a:gd name="T31" fmla="*/ 8 h 248"/>
                  <a:gd name="T32" fmla="*/ 29 w 117"/>
                  <a:gd name="T33" fmla="*/ 0 h 248"/>
                  <a:gd name="T34" fmla="*/ 25 w 117"/>
                  <a:gd name="T35" fmla="*/ 8 h 248"/>
                  <a:gd name="T36" fmla="*/ 21 w 117"/>
                  <a:gd name="T37" fmla="*/ 19 h 248"/>
                  <a:gd name="T38" fmla="*/ 17 w 117"/>
                  <a:gd name="T39" fmla="*/ 34 h 248"/>
                  <a:gd name="T40" fmla="*/ 12 w 117"/>
                  <a:gd name="T41" fmla="*/ 52 h 248"/>
                  <a:gd name="T42" fmla="*/ 8 w 117"/>
                  <a:gd name="T43" fmla="*/ 71 h 248"/>
                  <a:gd name="T44" fmla="*/ 4 w 117"/>
                  <a:gd name="T45" fmla="*/ 89 h 248"/>
                  <a:gd name="T46" fmla="*/ 1 w 117"/>
                  <a:gd name="T47" fmla="*/ 108 h 248"/>
                  <a:gd name="T48" fmla="*/ 0 w 117"/>
                  <a:gd name="T49" fmla="*/ 124 h 248"/>
                  <a:gd name="T50" fmla="*/ 4 w 117"/>
                  <a:gd name="T51" fmla="*/ 123 h 248"/>
                  <a:gd name="T52" fmla="*/ 9 w 117"/>
                  <a:gd name="T53" fmla="*/ 122 h 248"/>
                  <a:gd name="T54" fmla="*/ 13 w 117"/>
                  <a:gd name="T55" fmla="*/ 121 h 248"/>
                  <a:gd name="T56" fmla="*/ 17 w 117"/>
                  <a:gd name="T57" fmla="*/ 120 h 248"/>
                  <a:gd name="T58" fmla="*/ 21 w 117"/>
                  <a:gd name="T59" fmla="*/ 120 h 248"/>
                  <a:gd name="T60" fmla="*/ 24 w 117"/>
                  <a:gd name="T61" fmla="*/ 119 h 248"/>
                  <a:gd name="T62" fmla="*/ 27 w 117"/>
                  <a:gd name="T63" fmla="*/ 119 h 248"/>
                  <a:gd name="T64" fmla="*/ 29 w 117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248">
                    <a:moveTo>
                      <a:pt x="58" y="238"/>
                    </a:moveTo>
                    <a:lnTo>
                      <a:pt x="63" y="238"/>
                    </a:lnTo>
                    <a:lnTo>
                      <a:pt x="67" y="238"/>
                    </a:lnTo>
                    <a:lnTo>
                      <a:pt x="74" y="239"/>
                    </a:lnTo>
                    <a:lnTo>
                      <a:pt x="81" y="240"/>
                    </a:lnTo>
                    <a:lnTo>
                      <a:pt x="89" y="242"/>
                    </a:lnTo>
                    <a:lnTo>
                      <a:pt x="99" y="244"/>
                    </a:lnTo>
                    <a:lnTo>
                      <a:pt x="108" y="246"/>
                    </a:lnTo>
                    <a:lnTo>
                      <a:pt x="117" y="248"/>
                    </a:lnTo>
                    <a:lnTo>
                      <a:pt x="115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2" y="68"/>
                    </a:lnTo>
                    <a:lnTo>
                      <a:pt x="73" y="38"/>
                    </a:lnTo>
                    <a:lnTo>
                      <a:pt x="65" y="15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43" y="38"/>
                    </a:lnTo>
                    <a:lnTo>
                      <a:pt x="34" y="68"/>
                    </a:lnTo>
                    <a:lnTo>
                      <a:pt x="24" y="104"/>
                    </a:lnTo>
                    <a:lnTo>
                      <a:pt x="16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7" y="242"/>
                    </a:lnTo>
                    <a:lnTo>
                      <a:pt x="35" y="240"/>
                    </a:lnTo>
                    <a:lnTo>
                      <a:pt x="43" y="239"/>
                    </a:lnTo>
                    <a:lnTo>
                      <a:pt x="49" y="238"/>
                    </a:lnTo>
                    <a:lnTo>
                      <a:pt x="55" y="238"/>
                    </a:lnTo>
                    <a:lnTo>
                      <a:pt x="58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0" name="Freeform 17"/>
              <p:cNvSpPr>
                <a:spLocks/>
              </p:cNvSpPr>
              <p:nvPr/>
            </p:nvSpPr>
            <p:spPr bwMode="auto">
              <a:xfrm>
                <a:off x="2573" y="2028"/>
                <a:ext cx="93" cy="115"/>
              </a:xfrm>
              <a:custGeom>
                <a:avLst/>
                <a:gdLst>
                  <a:gd name="T0" fmla="*/ 90 w 185"/>
                  <a:gd name="T1" fmla="*/ 112 h 231"/>
                  <a:gd name="T2" fmla="*/ 87 w 185"/>
                  <a:gd name="T3" fmla="*/ 111 h 231"/>
                  <a:gd name="T4" fmla="*/ 82 w 185"/>
                  <a:gd name="T5" fmla="*/ 113 h 231"/>
                  <a:gd name="T6" fmla="*/ 79 w 185"/>
                  <a:gd name="T7" fmla="*/ 114 h 231"/>
                  <a:gd name="T8" fmla="*/ 78 w 185"/>
                  <a:gd name="T9" fmla="*/ 115 h 231"/>
                  <a:gd name="T10" fmla="*/ 0 w 185"/>
                  <a:gd name="T11" fmla="*/ 0 h 231"/>
                  <a:gd name="T12" fmla="*/ 93 w 185"/>
                  <a:gd name="T13" fmla="*/ 93 h 231"/>
                  <a:gd name="T14" fmla="*/ 91 w 185"/>
                  <a:gd name="T15" fmla="*/ 98 h 231"/>
                  <a:gd name="T16" fmla="*/ 90 w 185"/>
                  <a:gd name="T17" fmla="*/ 104 h 231"/>
                  <a:gd name="T18" fmla="*/ 90 w 185"/>
                  <a:gd name="T19" fmla="*/ 110 h 231"/>
                  <a:gd name="T20" fmla="*/ 90 w 185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231">
                    <a:moveTo>
                      <a:pt x="180" y="224"/>
                    </a:moveTo>
                    <a:lnTo>
                      <a:pt x="174" y="223"/>
                    </a:lnTo>
                    <a:lnTo>
                      <a:pt x="164" y="226"/>
                    </a:lnTo>
                    <a:lnTo>
                      <a:pt x="157" y="229"/>
                    </a:lnTo>
                    <a:lnTo>
                      <a:pt x="155" y="231"/>
                    </a:lnTo>
                    <a:lnTo>
                      <a:pt x="0" y="0"/>
                    </a:lnTo>
                    <a:lnTo>
                      <a:pt x="185" y="186"/>
                    </a:lnTo>
                    <a:lnTo>
                      <a:pt x="182" y="197"/>
                    </a:lnTo>
                    <a:lnTo>
                      <a:pt x="180" y="209"/>
                    </a:lnTo>
                    <a:lnTo>
                      <a:pt x="180" y="220"/>
                    </a:lnTo>
                    <a:lnTo>
                      <a:pt x="180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1" name="Freeform 18"/>
              <p:cNvSpPr>
                <a:spLocks/>
              </p:cNvSpPr>
              <p:nvPr/>
            </p:nvSpPr>
            <p:spPr bwMode="auto">
              <a:xfrm>
                <a:off x="2736" y="2032"/>
                <a:ext cx="88" cy="111"/>
              </a:xfrm>
              <a:custGeom>
                <a:avLst/>
                <a:gdLst>
                  <a:gd name="T0" fmla="*/ 3 w 178"/>
                  <a:gd name="T1" fmla="*/ 107 h 221"/>
                  <a:gd name="T2" fmla="*/ 7 w 178"/>
                  <a:gd name="T3" fmla="*/ 107 h 221"/>
                  <a:gd name="T4" fmla="*/ 11 w 178"/>
                  <a:gd name="T5" fmla="*/ 108 h 221"/>
                  <a:gd name="T6" fmla="*/ 15 w 178"/>
                  <a:gd name="T7" fmla="*/ 110 h 221"/>
                  <a:gd name="T8" fmla="*/ 16 w 178"/>
                  <a:gd name="T9" fmla="*/ 111 h 221"/>
                  <a:gd name="T10" fmla="*/ 88 w 178"/>
                  <a:gd name="T11" fmla="*/ 0 h 221"/>
                  <a:gd name="T12" fmla="*/ 0 w 178"/>
                  <a:gd name="T13" fmla="*/ 87 h 221"/>
                  <a:gd name="T14" fmla="*/ 2 w 178"/>
                  <a:gd name="T15" fmla="*/ 93 h 221"/>
                  <a:gd name="T16" fmla="*/ 2 w 178"/>
                  <a:gd name="T17" fmla="*/ 99 h 221"/>
                  <a:gd name="T18" fmla="*/ 3 w 178"/>
                  <a:gd name="T19" fmla="*/ 105 h 221"/>
                  <a:gd name="T20" fmla="*/ 3 w 178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8" h="221">
                    <a:moveTo>
                      <a:pt x="6" y="214"/>
                    </a:moveTo>
                    <a:lnTo>
                      <a:pt x="14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3" y="221"/>
                    </a:lnTo>
                    <a:lnTo>
                      <a:pt x="178" y="0"/>
                    </a:lnTo>
                    <a:lnTo>
                      <a:pt x="0" y="174"/>
                    </a:lnTo>
                    <a:lnTo>
                      <a:pt x="4" y="185"/>
                    </a:lnTo>
                    <a:lnTo>
                      <a:pt x="5" y="198"/>
                    </a:lnTo>
                    <a:lnTo>
                      <a:pt x="6" y="21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2" name="Freeform 19"/>
              <p:cNvSpPr>
                <a:spLocks/>
              </p:cNvSpPr>
              <p:nvPr/>
            </p:nvSpPr>
            <p:spPr bwMode="auto">
              <a:xfrm>
                <a:off x="3029" y="2012"/>
                <a:ext cx="58" cy="124"/>
              </a:xfrm>
              <a:custGeom>
                <a:avLst/>
                <a:gdLst>
                  <a:gd name="T0" fmla="*/ 30 w 116"/>
                  <a:gd name="T1" fmla="*/ 119 h 248"/>
                  <a:gd name="T2" fmla="*/ 31 w 116"/>
                  <a:gd name="T3" fmla="*/ 119 h 248"/>
                  <a:gd name="T4" fmla="*/ 34 w 116"/>
                  <a:gd name="T5" fmla="*/ 119 h 248"/>
                  <a:gd name="T6" fmla="*/ 37 w 116"/>
                  <a:gd name="T7" fmla="*/ 120 h 248"/>
                  <a:gd name="T8" fmla="*/ 41 w 116"/>
                  <a:gd name="T9" fmla="*/ 120 h 248"/>
                  <a:gd name="T10" fmla="*/ 45 w 116"/>
                  <a:gd name="T11" fmla="*/ 121 h 248"/>
                  <a:gd name="T12" fmla="*/ 49 w 116"/>
                  <a:gd name="T13" fmla="*/ 122 h 248"/>
                  <a:gd name="T14" fmla="*/ 54 w 116"/>
                  <a:gd name="T15" fmla="*/ 123 h 248"/>
                  <a:gd name="T16" fmla="*/ 58 w 116"/>
                  <a:gd name="T17" fmla="*/ 124 h 248"/>
                  <a:gd name="T18" fmla="*/ 57 w 116"/>
                  <a:gd name="T19" fmla="*/ 108 h 248"/>
                  <a:gd name="T20" fmla="*/ 55 w 116"/>
                  <a:gd name="T21" fmla="*/ 89 h 248"/>
                  <a:gd name="T22" fmla="*/ 51 w 116"/>
                  <a:gd name="T23" fmla="*/ 71 h 248"/>
                  <a:gd name="T24" fmla="*/ 47 w 116"/>
                  <a:gd name="T25" fmla="*/ 52 h 248"/>
                  <a:gd name="T26" fmla="*/ 42 w 116"/>
                  <a:gd name="T27" fmla="*/ 34 h 248"/>
                  <a:gd name="T28" fmla="*/ 37 w 116"/>
                  <a:gd name="T29" fmla="*/ 19 h 248"/>
                  <a:gd name="T30" fmla="*/ 33 w 116"/>
                  <a:gd name="T31" fmla="*/ 8 h 248"/>
                  <a:gd name="T32" fmla="*/ 30 w 116"/>
                  <a:gd name="T33" fmla="*/ 0 h 248"/>
                  <a:gd name="T34" fmla="*/ 26 w 116"/>
                  <a:gd name="T35" fmla="*/ 8 h 248"/>
                  <a:gd name="T36" fmla="*/ 22 w 116"/>
                  <a:gd name="T37" fmla="*/ 19 h 248"/>
                  <a:gd name="T38" fmla="*/ 17 w 116"/>
                  <a:gd name="T39" fmla="*/ 34 h 248"/>
                  <a:gd name="T40" fmla="*/ 12 w 116"/>
                  <a:gd name="T41" fmla="*/ 52 h 248"/>
                  <a:gd name="T42" fmla="*/ 8 w 116"/>
                  <a:gd name="T43" fmla="*/ 71 h 248"/>
                  <a:gd name="T44" fmla="*/ 4 w 116"/>
                  <a:gd name="T45" fmla="*/ 89 h 248"/>
                  <a:gd name="T46" fmla="*/ 1 w 116"/>
                  <a:gd name="T47" fmla="*/ 108 h 248"/>
                  <a:gd name="T48" fmla="*/ 0 w 116"/>
                  <a:gd name="T49" fmla="*/ 124 h 248"/>
                  <a:gd name="T50" fmla="*/ 5 w 116"/>
                  <a:gd name="T51" fmla="*/ 123 h 248"/>
                  <a:gd name="T52" fmla="*/ 9 w 116"/>
                  <a:gd name="T53" fmla="*/ 122 h 248"/>
                  <a:gd name="T54" fmla="*/ 14 w 116"/>
                  <a:gd name="T55" fmla="*/ 121 h 248"/>
                  <a:gd name="T56" fmla="*/ 18 w 116"/>
                  <a:gd name="T57" fmla="*/ 120 h 248"/>
                  <a:gd name="T58" fmla="*/ 22 w 116"/>
                  <a:gd name="T59" fmla="*/ 120 h 248"/>
                  <a:gd name="T60" fmla="*/ 25 w 116"/>
                  <a:gd name="T61" fmla="*/ 119 h 248"/>
                  <a:gd name="T62" fmla="*/ 28 w 116"/>
                  <a:gd name="T63" fmla="*/ 119 h 248"/>
                  <a:gd name="T64" fmla="*/ 30 w 116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248">
                    <a:moveTo>
                      <a:pt x="59" y="238"/>
                    </a:moveTo>
                    <a:lnTo>
                      <a:pt x="62" y="238"/>
                    </a:lnTo>
                    <a:lnTo>
                      <a:pt x="68" y="238"/>
                    </a:lnTo>
                    <a:lnTo>
                      <a:pt x="74" y="239"/>
                    </a:lnTo>
                    <a:lnTo>
                      <a:pt x="82" y="240"/>
                    </a:lnTo>
                    <a:lnTo>
                      <a:pt x="90" y="242"/>
                    </a:lnTo>
                    <a:lnTo>
                      <a:pt x="98" y="244"/>
                    </a:lnTo>
                    <a:lnTo>
                      <a:pt x="107" y="246"/>
                    </a:lnTo>
                    <a:lnTo>
                      <a:pt x="116" y="248"/>
                    </a:lnTo>
                    <a:lnTo>
                      <a:pt x="114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3" y="68"/>
                    </a:lnTo>
                    <a:lnTo>
                      <a:pt x="74" y="38"/>
                    </a:lnTo>
                    <a:lnTo>
                      <a:pt x="66" y="15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44" y="38"/>
                    </a:lnTo>
                    <a:lnTo>
                      <a:pt x="33" y="68"/>
                    </a:lnTo>
                    <a:lnTo>
                      <a:pt x="24" y="104"/>
                    </a:lnTo>
                    <a:lnTo>
                      <a:pt x="15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8" y="242"/>
                    </a:lnTo>
                    <a:lnTo>
                      <a:pt x="36" y="240"/>
                    </a:lnTo>
                    <a:lnTo>
                      <a:pt x="43" y="239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3" name="Freeform 20"/>
              <p:cNvSpPr>
                <a:spLocks/>
              </p:cNvSpPr>
              <p:nvPr/>
            </p:nvSpPr>
            <p:spPr bwMode="auto">
              <a:xfrm>
                <a:off x="2930" y="2028"/>
                <a:ext cx="93" cy="115"/>
              </a:xfrm>
              <a:custGeom>
                <a:avLst/>
                <a:gdLst>
                  <a:gd name="T0" fmla="*/ 91 w 187"/>
                  <a:gd name="T1" fmla="*/ 112 h 231"/>
                  <a:gd name="T2" fmla="*/ 87 w 187"/>
                  <a:gd name="T3" fmla="*/ 111 h 231"/>
                  <a:gd name="T4" fmla="*/ 83 w 187"/>
                  <a:gd name="T5" fmla="*/ 113 h 231"/>
                  <a:gd name="T6" fmla="*/ 79 w 187"/>
                  <a:gd name="T7" fmla="*/ 114 h 231"/>
                  <a:gd name="T8" fmla="*/ 78 w 187"/>
                  <a:gd name="T9" fmla="*/ 115 h 231"/>
                  <a:gd name="T10" fmla="*/ 0 w 187"/>
                  <a:gd name="T11" fmla="*/ 0 h 231"/>
                  <a:gd name="T12" fmla="*/ 93 w 187"/>
                  <a:gd name="T13" fmla="*/ 93 h 231"/>
                  <a:gd name="T14" fmla="*/ 91 w 187"/>
                  <a:gd name="T15" fmla="*/ 98 h 231"/>
                  <a:gd name="T16" fmla="*/ 91 w 187"/>
                  <a:gd name="T17" fmla="*/ 104 h 231"/>
                  <a:gd name="T18" fmla="*/ 91 w 187"/>
                  <a:gd name="T19" fmla="*/ 110 h 231"/>
                  <a:gd name="T20" fmla="*/ 91 w 187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231">
                    <a:moveTo>
                      <a:pt x="182" y="224"/>
                    </a:moveTo>
                    <a:lnTo>
                      <a:pt x="175" y="223"/>
                    </a:lnTo>
                    <a:lnTo>
                      <a:pt x="166" y="226"/>
                    </a:lnTo>
                    <a:lnTo>
                      <a:pt x="159" y="229"/>
                    </a:lnTo>
                    <a:lnTo>
                      <a:pt x="157" y="231"/>
                    </a:lnTo>
                    <a:lnTo>
                      <a:pt x="0" y="0"/>
                    </a:lnTo>
                    <a:lnTo>
                      <a:pt x="187" y="186"/>
                    </a:lnTo>
                    <a:lnTo>
                      <a:pt x="183" y="197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2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4" name="Freeform 21"/>
              <p:cNvSpPr>
                <a:spLocks/>
              </p:cNvSpPr>
              <p:nvPr/>
            </p:nvSpPr>
            <p:spPr bwMode="auto">
              <a:xfrm>
                <a:off x="3092" y="2032"/>
                <a:ext cx="88" cy="111"/>
              </a:xfrm>
              <a:custGeom>
                <a:avLst/>
                <a:gdLst>
                  <a:gd name="T0" fmla="*/ 3 w 177"/>
                  <a:gd name="T1" fmla="*/ 107 h 221"/>
                  <a:gd name="T2" fmla="*/ 6 w 177"/>
                  <a:gd name="T3" fmla="*/ 107 h 221"/>
                  <a:gd name="T4" fmla="*/ 11 w 177"/>
                  <a:gd name="T5" fmla="*/ 108 h 221"/>
                  <a:gd name="T6" fmla="*/ 15 w 177"/>
                  <a:gd name="T7" fmla="*/ 110 h 221"/>
                  <a:gd name="T8" fmla="*/ 16 w 177"/>
                  <a:gd name="T9" fmla="*/ 111 h 221"/>
                  <a:gd name="T10" fmla="*/ 88 w 177"/>
                  <a:gd name="T11" fmla="*/ 0 h 221"/>
                  <a:gd name="T12" fmla="*/ 0 w 177"/>
                  <a:gd name="T13" fmla="*/ 87 h 221"/>
                  <a:gd name="T14" fmla="*/ 1 w 177"/>
                  <a:gd name="T15" fmla="*/ 93 h 221"/>
                  <a:gd name="T16" fmla="*/ 2 w 177"/>
                  <a:gd name="T17" fmla="*/ 99 h 221"/>
                  <a:gd name="T18" fmla="*/ 3 w 177"/>
                  <a:gd name="T19" fmla="*/ 105 h 221"/>
                  <a:gd name="T20" fmla="*/ 3 w 177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221">
                    <a:moveTo>
                      <a:pt x="7" y="214"/>
                    </a:moveTo>
                    <a:lnTo>
                      <a:pt x="13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2" y="221"/>
                    </a:lnTo>
                    <a:lnTo>
                      <a:pt x="177" y="0"/>
                    </a:lnTo>
                    <a:lnTo>
                      <a:pt x="0" y="174"/>
                    </a:lnTo>
                    <a:lnTo>
                      <a:pt x="3" y="185"/>
                    </a:lnTo>
                    <a:lnTo>
                      <a:pt x="5" y="198"/>
                    </a:lnTo>
                    <a:lnTo>
                      <a:pt x="7" y="210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5" name="Freeform 22"/>
              <p:cNvSpPr>
                <a:spLocks/>
              </p:cNvSpPr>
              <p:nvPr/>
            </p:nvSpPr>
            <p:spPr bwMode="auto">
              <a:xfrm>
                <a:off x="3087" y="2014"/>
                <a:ext cx="45" cy="88"/>
              </a:xfrm>
              <a:custGeom>
                <a:avLst/>
                <a:gdLst>
                  <a:gd name="T0" fmla="*/ 7 w 90"/>
                  <a:gd name="T1" fmla="*/ 88 h 177"/>
                  <a:gd name="T2" fmla="*/ 34 w 90"/>
                  <a:gd name="T3" fmla="*/ 61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8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8" y="123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6" name="Freeform 23"/>
              <p:cNvSpPr>
                <a:spLocks/>
              </p:cNvSpPr>
              <p:nvPr/>
            </p:nvSpPr>
            <p:spPr bwMode="auto">
              <a:xfrm>
                <a:off x="2987" y="2013"/>
                <a:ext cx="42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2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3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3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7" name="Freeform 24"/>
              <p:cNvSpPr>
                <a:spLocks/>
              </p:cNvSpPr>
              <p:nvPr/>
            </p:nvSpPr>
            <p:spPr bwMode="auto">
              <a:xfrm>
                <a:off x="2630" y="2013"/>
                <a:ext cx="43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3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2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8" name="Freeform 25"/>
              <p:cNvSpPr>
                <a:spLocks/>
              </p:cNvSpPr>
              <p:nvPr/>
            </p:nvSpPr>
            <p:spPr bwMode="auto">
              <a:xfrm>
                <a:off x="2730" y="2013"/>
                <a:ext cx="45" cy="89"/>
              </a:xfrm>
              <a:custGeom>
                <a:avLst/>
                <a:gdLst>
                  <a:gd name="T0" fmla="*/ 7 w 90"/>
                  <a:gd name="T1" fmla="*/ 89 h 177"/>
                  <a:gd name="T2" fmla="*/ 35 w 90"/>
                  <a:gd name="T3" fmla="*/ 62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9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9" y="124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4" name="Group 26"/>
            <p:cNvGrpSpPr>
              <a:grpSpLocks/>
            </p:cNvGrpSpPr>
            <p:nvPr/>
          </p:nvGrpSpPr>
          <p:grpSpPr bwMode="auto">
            <a:xfrm rot="5400000">
              <a:off x="-288" y="1680"/>
              <a:ext cx="1392" cy="816"/>
              <a:chOff x="2521" y="1991"/>
              <a:chExt cx="717" cy="337"/>
            </a:xfrm>
          </p:grpSpPr>
          <p:sp>
            <p:nvSpPr>
              <p:cNvPr id="18467" name="Rectangle 27"/>
              <p:cNvSpPr>
                <a:spLocks noChangeArrowheads="1"/>
              </p:cNvSpPr>
              <p:nvPr/>
            </p:nvSpPr>
            <p:spPr bwMode="auto">
              <a:xfrm>
                <a:off x="2522" y="2146"/>
                <a:ext cx="716" cy="182"/>
              </a:xfrm>
              <a:prstGeom prst="rect">
                <a:avLst/>
              </a:prstGeom>
              <a:solidFill>
                <a:srgbClr val="E8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8" name="Rectangle 28"/>
              <p:cNvSpPr>
                <a:spLocks noChangeArrowheads="1"/>
              </p:cNvSpPr>
              <p:nvPr/>
            </p:nvSpPr>
            <p:spPr bwMode="auto">
              <a:xfrm>
                <a:off x="2521" y="1991"/>
                <a:ext cx="717" cy="155"/>
              </a:xfrm>
              <a:prstGeom prst="rect">
                <a:avLst/>
              </a:prstGeom>
              <a:solidFill>
                <a:srgbClr val="FFB2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9" name="Freeform 29"/>
              <p:cNvSpPr>
                <a:spLocks/>
              </p:cNvSpPr>
              <p:nvPr/>
            </p:nvSpPr>
            <p:spPr bwMode="auto">
              <a:xfrm>
                <a:off x="2522" y="1994"/>
                <a:ext cx="47" cy="334"/>
              </a:xfrm>
              <a:custGeom>
                <a:avLst/>
                <a:gdLst>
                  <a:gd name="T0" fmla="*/ 0 w 96"/>
                  <a:gd name="T1" fmla="*/ 0 h 667"/>
                  <a:gd name="T2" fmla="*/ 16 w 96"/>
                  <a:gd name="T3" fmla="*/ 22 h 667"/>
                  <a:gd name="T4" fmla="*/ 29 w 96"/>
                  <a:gd name="T5" fmla="*/ 50 h 667"/>
                  <a:gd name="T6" fmla="*/ 40 w 96"/>
                  <a:gd name="T7" fmla="*/ 81 h 667"/>
                  <a:gd name="T8" fmla="*/ 46 w 96"/>
                  <a:gd name="T9" fmla="*/ 113 h 667"/>
                  <a:gd name="T10" fmla="*/ 47 w 96"/>
                  <a:gd name="T11" fmla="*/ 147 h 667"/>
                  <a:gd name="T12" fmla="*/ 42 w 96"/>
                  <a:gd name="T13" fmla="*/ 178 h 667"/>
                  <a:gd name="T14" fmla="*/ 30 w 96"/>
                  <a:gd name="T15" fmla="*/ 207 h 667"/>
                  <a:gd name="T16" fmla="*/ 11 w 96"/>
                  <a:gd name="T17" fmla="*/ 230 h 667"/>
                  <a:gd name="T18" fmla="*/ 8 w 96"/>
                  <a:gd name="T19" fmla="*/ 255 h 667"/>
                  <a:gd name="T20" fmla="*/ 8 w 96"/>
                  <a:gd name="T21" fmla="*/ 282 h 667"/>
                  <a:gd name="T22" fmla="*/ 11 w 96"/>
                  <a:gd name="T23" fmla="*/ 308 h 667"/>
                  <a:gd name="T24" fmla="*/ 16 w 96"/>
                  <a:gd name="T25" fmla="*/ 334 h 667"/>
                  <a:gd name="T26" fmla="*/ 0 w 96"/>
                  <a:gd name="T27" fmla="*/ 334 h 667"/>
                  <a:gd name="T28" fmla="*/ 0 w 96"/>
                  <a:gd name="T29" fmla="*/ 0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667">
                    <a:moveTo>
                      <a:pt x="0" y="0"/>
                    </a:moveTo>
                    <a:lnTo>
                      <a:pt x="32" y="44"/>
                    </a:lnTo>
                    <a:lnTo>
                      <a:pt x="60" y="99"/>
                    </a:lnTo>
                    <a:lnTo>
                      <a:pt x="81" y="161"/>
                    </a:lnTo>
                    <a:lnTo>
                      <a:pt x="93" y="226"/>
                    </a:lnTo>
                    <a:lnTo>
                      <a:pt x="96" y="293"/>
                    </a:lnTo>
                    <a:lnTo>
                      <a:pt x="85" y="356"/>
                    </a:lnTo>
                    <a:lnTo>
                      <a:pt x="61" y="413"/>
                    </a:lnTo>
                    <a:lnTo>
                      <a:pt x="22" y="460"/>
                    </a:lnTo>
                    <a:lnTo>
                      <a:pt x="17" y="509"/>
                    </a:lnTo>
                    <a:lnTo>
                      <a:pt x="17" y="563"/>
                    </a:lnTo>
                    <a:lnTo>
                      <a:pt x="22" y="616"/>
                    </a:lnTo>
                    <a:lnTo>
                      <a:pt x="32" y="667"/>
                    </a:lnTo>
                    <a:lnTo>
                      <a:pt x="0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0" name="Freeform 30"/>
              <p:cNvSpPr>
                <a:spLocks/>
              </p:cNvSpPr>
              <p:nvPr/>
            </p:nvSpPr>
            <p:spPr bwMode="auto">
              <a:xfrm>
                <a:off x="2544" y="1996"/>
                <a:ext cx="313" cy="332"/>
              </a:xfrm>
              <a:custGeom>
                <a:avLst/>
                <a:gdLst>
                  <a:gd name="T0" fmla="*/ 157 w 626"/>
                  <a:gd name="T1" fmla="*/ 332 h 665"/>
                  <a:gd name="T2" fmla="*/ 177 w 626"/>
                  <a:gd name="T3" fmla="*/ 332 h 665"/>
                  <a:gd name="T4" fmla="*/ 171 w 626"/>
                  <a:gd name="T5" fmla="*/ 302 h 665"/>
                  <a:gd name="T6" fmla="*/ 168 w 626"/>
                  <a:gd name="T7" fmla="*/ 274 h 665"/>
                  <a:gd name="T8" fmla="*/ 169 w 626"/>
                  <a:gd name="T9" fmla="*/ 250 h 665"/>
                  <a:gd name="T10" fmla="*/ 175 w 626"/>
                  <a:gd name="T11" fmla="*/ 230 h 665"/>
                  <a:gd name="T12" fmla="*/ 180 w 626"/>
                  <a:gd name="T13" fmla="*/ 221 h 665"/>
                  <a:gd name="T14" fmla="*/ 186 w 626"/>
                  <a:gd name="T15" fmla="*/ 212 h 665"/>
                  <a:gd name="T16" fmla="*/ 191 w 626"/>
                  <a:gd name="T17" fmla="*/ 204 h 665"/>
                  <a:gd name="T18" fmla="*/ 196 w 626"/>
                  <a:gd name="T19" fmla="*/ 195 h 665"/>
                  <a:gd name="T20" fmla="*/ 201 w 626"/>
                  <a:gd name="T21" fmla="*/ 186 h 665"/>
                  <a:gd name="T22" fmla="*/ 206 w 626"/>
                  <a:gd name="T23" fmla="*/ 176 h 665"/>
                  <a:gd name="T24" fmla="*/ 211 w 626"/>
                  <a:gd name="T25" fmla="*/ 163 h 665"/>
                  <a:gd name="T26" fmla="*/ 215 w 626"/>
                  <a:gd name="T27" fmla="*/ 149 h 665"/>
                  <a:gd name="T28" fmla="*/ 313 w 626"/>
                  <a:gd name="T29" fmla="*/ 0 h 665"/>
                  <a:gd name="T30" fmla="*/ 235 w 626"/>
                  <a:gd name="T31" fmla="*/ 65 h 665"/>
                  <a:gd name="T32" fmla="*/ 237 w 626"/>
                  <a:gd name="T33" fmla="*/ 0 h 665"/>
                  <a:gd name="T34" fmla="*/ 183 w 626"/>
                  <a:gd name="T35" fmla="*/ 56 h 665"/>
                  <a:gd name="T36" fmla="*/ 157 w 626"/>
                  <a:gd name="T37" fmla="*/ 0 h 665"/>
                  <a:gd name="T38" fmla="*/ 130 w 626"/>
                  <a:gd name="T39" fmla="*/ 57 h 665"/>
                  <a:gd name="T40" fmla="*/ 76 w 626"/>
                  <a:gd name="T41" fmla="*/ 0 h 665"/>
                  <a:gd name="T42" fmla="*/ 76 w 626"/>
                  <a:gd name="T43" fmla="*/ 65 h 665"/>
                  <a:gd name="T44" fmla="*/ 0 w 626"/>
                  <a:gd name="T45" fmla="*/ 0 h 665"/>
                  <a:gd name="T46" fmla="*/ 99 w 626"/>
                  <a:gd name="T47" fmla="*/ 149 h 665"/>
                  <a:gd name="T48" fmla="*/ 103 w 626"/>
                  <a:gd name="T49" fmla="*/ 163 h 665"/>
                  <a:gd name="T50" fmla="*/ 107 w 626"/>
                  <a:gd name="T51" fmla="*/ 176 h 665"/>
                  <a:gd name="T52" fmla="*/ 112 w 626"/>
                  <a:gd name="T53" fmla="*/ 186 h 665"/>
                  <a:gd name="T54" fmla="*/ 118 w 626"/>
                  <a:gd name="T55" fmla="*/ 195 h 665"/>
                  <a:gd name="T56" fmla="*/ 123 w 626"/>
                  <a:gd name="T57" fmla="*/ 204 h 665"/>
                  <a:gd name="T58" fmla="*/ 128 w 626"/>
                  <a:gd name="T59" fmla="*/ 212 h 665"/>
                  <a:gd name="T60" fmla="*/ 133 w 626"/>
                  <a:gd name="T61" fmla="*/ 221 h 665"/>
                  <a:gd name="T62" fmla="*/ 138 w 626"/>
                  <a:gd name="T63" fmla="*/ 230 h 665"/>
                  <a:gd name="T64" fmla="*/ 144 w 626"/>
                  <a:gd name="T65" fmla="*/ 252 h 665"/>
                  <a:gd name="T66" fmla="*/ 145 w 626"/>
                  <a:gd name="T67" fmla="*/ 280 h 665"/>
                  <a:gd name="T68" fmla="*/ 143 w 626"/>
                  <a:gd name="T69" fmla="*/ 308 h 665"/>
                  <a:gd name="T70" fmla="*/ 138 w 626"/>
                  <a:gd name="T71" fmla="*/ 332 h 665"/>
                  <a:gd name="T72" fmla="*/ 157 w 626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6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2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50" y="461"/>
                    </a:lnTo>
                    <a:lnTo>
                      <a:pt x="360" y="442"/>
                    </a:lnTo>
                    <a:lnTo>
                      <a:pt x="371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2" y="372"/>
                    </a:lnTo>
                    <a:lnTo>
                      <a:pt x="411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6" y="0"/>
                    </a:lnTo>
                    <a:lnTo>
                      <a:pt x="470" y="130"/>
                    </a:lnTo>
                    <a:lnTo>
                      <a:pt x="474" y="0"/>
                    </a:lnTo>
                    <a:lnTo>
                      <a:pt x="365" y="113"/>
                    </a:lnTo>
                    <a:lnTo>
                      <a:pt x="313" y="0"/>
                    </a:lnTo>
                    <a:lnTo>
                      <a:pt x="259" y="115"/>
                    </a:lnTo>
                    <a:lnTo>
                      <a:pt x="152" y="0"/>
                    </a:lnTo>
                    <a:lnTo>
                      <a:pt x="152" y="130"/>
                    </a:lnTo>
                    <a:lnTo>
                      <a:pt x="0" y="0"/>
                    </a:lnTo>
                    <a:lnTo>
                      <a:pt x="197" y="298"/>
                    </a:lnTo>
                    <a:lnTo>
                      <a:pt x="205" y="326"/>
                    </a:lnTo>
                    <a:lnTo>
                      <a:pt x="214" y="352"/>
                    </a:lnTo>
                    <a:lnTo>
                      <a:pt x="224" y="372"/>
                    </a:lnTo>
                    <a:lnTo>
                      <a:pt x="235" y="391"/>
                    </a:lnTo>
                    <a:lnTo>
                      <a:pt x="245" y="408"/>
                    </a:lnTo>
                    <a:lnTo>
                      <a:pt x="256" y="425"/>
                    </a:lnTo>
                    <a:lnTo>
                      <a:pt x="266" y="442"/>
                    </a:lnTo>
                    <a:lnTo>
                      <a:pt x="275" y="461"/>
                    </a:lnTo>
                    <a:lnTo>
                      <a:pt x="287" y="504"/>
                    </a:lnTo>
                    <a:lnTo>
                      <a:pt x="289" y="561"/>
                    </a:lnTo>
                    <a:lnTo>
                      <a:pt x="285" y="617"/>
                    </a:lnTo>
                    <a:lnTo>
                      <a:pt x="276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1" name="Freeform 31"/>
              <p:cNvSpPr>
                <a:spLocks/>
              </p:cNvSpPr>
              <p:nvPr/>
            </p:nvSpPr>
            <p:spPr bwMode="auto">
              <a:xfrm>
                <a:off x="2832" y="1994"/>
                <a:ext cx="94" cy="334"/>
              </a:xfrm>
              <a:custGeom>
                <a:avLst/>
                <a:gdLst>
                  <a:gd name="T0" fmla="*/ 63 w 189"/>
                  <a:gd name="T1" fmla="*/ 334 h 667"/>
                  <a:gd name="T2" fmla="*/ 47 w 189"/>
                  <a:gd name="T3" fmla="*/ 334 h 667"/>
                  <a:gd name="T4" fmla="*/ 32 w 189"/>
                  <a:gd name="T5" fmla="*/ 334 h 667"/>
                  <a:gd name="T6" fmla="*/ 36 w 189"/>
                  <a:gd name="T7" fmla="*/ 305 h 667"/>
                  <a:gd name="T8" fmla="*/ 39 w 189"/>
                  <a:gd name="T9" fmla="*/ 279 h 667"/>
                  <a:gd name="T10" fmla="*/ 38 w 189"/>
                  <a:gd name="T11" fmla="*/ 255 h 667"/>
                  <a:gd name="T12" fmla="*/ 36 w 189"/>
                  <a:gd name="T13" fmla="*/ 230 h 667"/>
                  <a:gd name="T14" fmla="*/ 17 w 189"/>
                  <a:gd name="T15" fmla="*/ 207 h 667"/>
                  <a:gd name="T16" fmla="*/ 5 w 189"/>
                  <a:gd name="T17" fmla="*/ 179 h 667"/>
                  <a:gd name="T18" fmla="*/ 0 w 189"/>
                  <a:gd name="T19" fmla="*/ 147 h 667"/>
                  <a:gd name="T20" fmla="*/ 1 w 189"/>
                  <a:gd name="T21" fmla="*/ 114 h 667"/>
                  <a:gd name="T22" fmla="*/ 7 w 189"/>
                  <a:gd name="T23" fmla="*/ 81 h 667"/>
                  <a:gd name="T24" fmla="*/ 17 w 189"/>
                  <a:gd name="T25" fmla="*/ 50 h 667"/>
                  <a:gd name="T26" fmla="*/ 31 w 189"/>
                  <a:gd name="T27" fmla="*/ 22 h 667"/>
                  <a:gd name="T28" fmla="*/ 47 w 189"/>
                  <a:gd name="T29" fmla="*/ 0 h 667"/>
                  <a:gd name="T30" fmla="*/ 63 w 189"/>
                  <a:gd name="T31" fmla="*/ 22 h 667"/>
                  <a:gd name="T32" fmla="*/ 77 w 189"/>
                  <a:gd name="T33" fmla="*/ 50 h 667"/>
                  <a:gd name="T34" fmla="*/ 87 w 189"/>
                  <a:gd name="T35" fmla="*/ 81 h 667"/>
                  <a:gd name="T36" fmla="*/ 93 w 189"/>
                  <a:gd name="T37" fmla="*/ 113 h 667"/>
                  <a:gd name="T38" fmla="*/ 94 w 189"/>
                  <a:gd name="T39" fmla="*/ 147 h 667"/>
                  <a:gd name="T40" fmla="*/ 89 w 189"/>
                  <a:gd name="T41" fmla="*/ 178 h 667"/>
                  <a:gd name="T42" fmla="*/ 77 w 189"/>
                  <a:gd name="T43" fmla="*/ 207 h 667"/>
                  <a:gd name="T44" fmla="*/ 58 w 189"/>
                  <a:gd name="T45" fmla="*/ 230 h 667"/>
                  <a:gd name="T46" fmla="*/ 55 w 189"/>
                  <a:gd name="T47" fmla="*/ 255 h 667"/>
                  <a:gd name="T48" fmla="*/ 55 w 189"/>
                  <a:gd name="T49" fmla="*/ 282 h 667"/>
                  <a:gd name="T50" fmla="*/ 58 w 189"/>
                  <a:gd name="T51" fmla="*/ 308 h 667"/>
                  <a:gd name="T52" fmla="*/ 63 w 189"/>
                  <a:gd name="T53" fmla="*/ 334 h 6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9" h="667">
                    <a:moveTo>
                      <a:pt x="127" y="667"/>
                    </a:moveTo>
                    <a:lnTo>
                      <a:pt x="95" y="667"/>
                    </a:lnTo>
                    <a:lnTo>
                      <a:pt x="64" y="667"/>
                    </a:lnTo>
                    <a:lnTo>
                      <a:pt x="73" y="610"/>
                    </a:lnTo>
                    <a:lnTo>
                      <a:pt x="78" y="558"/>
                    </a:lnTo>
                    <a:lnTo>
                      <a:pt x="76" y="510"/>
                    </a:lnTo>
                    <a:lnTo>
                      <a:pt x="73" y="460"/>
                    </a:lnTo>
                    <a:lnTo>
                      <a:pt x="34" y="414"/>
                    </a:lnTo>
                    <a:lnTo>
                      <a:pt x="11" y="357"/>
                    </a:lnTo>
                    <a:lnTo>
                      <a:pt x="0" y="294"/>
                    </a:lnTo>
                    <a:lnTo>
                      <a:pt x="3" y="227"/>
                    </a:lnTo>
                    <a:lnTo>
                      <a:pt x="14" y="162"/>
                    </a:lnTo>
                    <a:lnTo>
                      <a:pt x="35" y="99"/>
                    </a:lnTo>
                    <a:lnTo>
                      <a:pt x="63" y="44"/>
                    </a:lnTo>
                    <a:lnTo>
                      <a:pt x="95" y="0"/>
                    </a:lnTo>
                    <a:lnTo>
                      <a:pt x="127" y="44"/>
                    </a:lnTo>
                    <a:lnTo>
                      <a:pt x="155" y="99"/>
                    </a:lnTo>
                    <a:lnTo>
                      <a:pt x="175" y="161"/>
                    </a:lnTo>
                    <a:lnTo>
                      <a:pt x="187" y="226"/>
                    </a:lnTo>
                    <a:lnTo>
                      <a:pt x="189" y="293"/>
                    </a:lnTo>
                    <a:lnTo>
                      <a:pt x="179" y="356"/>
                    </a:lnTo>
                    <a:lnTo>
                      <a:pt x="155" y="413"/>
                    </a:lnTo>
                    <a:lnTo>
                      <a:pt x="116" y="460"/>
                    </a:lnTo>
                    <a:lnTo>
                      <a:pt x="111" y="509"/>
                    </a:lnTo>
                    <a:lnTo>
                      <a:pt x="111" y="563"/>
                    </a:lnTo>
                    <a:lnTo>
                      <a:pt x="117" y="616"/>
                    </a:lnTo>
                    <a:lnTo>
                      <a:pt x="127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2" name="Freeform 32"/>
              <p:cNvSpPr>
                <a:spLocks/>
              </p:cNvSpPr>
              <p:nvPr/>
            </p:nvSpPr>
            <p:spPr bwMode="auto">
              <a:xfrm>
                <a:off x="2901" y="1996"/>
                <a:ext cx="312" cy="332"/>
              </a:xfrm>
              <a:custGeom>
                <a:avLst/>
                <a:gdLst>
                  <a:gd name="T0" fmla="*/ 156 w 625"/>
                  <a:gd name="T1" fmla="*/ 332 h 665"/>
                  <a:gd name="T2" fmla="*/ 176 w 625"/>
                  <a:gd name="T3" fmla="*/ 332 h 665"/>
                  <a:gd name="T4" fmla="*/ 170 w 625"/>
                  <a:gd name="T5" fmla="*/ 302 h 665"/>
                  <a:gd name="T6" fmla="*/ 168 w 625"/>
                  <a:gd name="T7" fmla="*/ 274 h 665"/>
                  <a:gd name="T8" fmla="*/ 169 w 625"/>
                  <a:gd name="T9" fmla="*/ 250 h 665"/>
                  <a:gd name="T10" fmla="*/ 174 w 625"/>
                  <a:gd name="T11" fmla="*/ 230 h 665"/>
                  <a:gd name="T12" fmla="*/ 180 w 625"/>
                  <a:gd name="T13" fmla="*/ 221 h 665"/>
                  <a:gd name="T14" fmla="*/ 185 w 625"/>
                  <a:gd name="T15" fmla="*/ 212 h 665"/>
                  <a:gd name="T16" fmla="*/ 190 w 625"/>
                  <a:gd name="T17" fmla="*/ 204 h 665"/>
                  <a:gd name="T18" fmla="*/ 195 w 625"/>
                  <a:gd name="T19" fmla="*/ 195 h 665"/>
                  <a:gd name="T20" fmla="*/ 200 w 625"/>
                  <a:gd name="T21" fmla="*/ 186 h 665"/>
                  <a:gd name="T22" fmla="*/ 205 w 625"/>
                  <a:gd name="T23" fmla="*/ 176 h 665"/>
                  <a:gd name="T24" fmla="*/ 210 w 625"/>
                  <a:gd name="T25" fmla="*/ 163 h 665"/>
                  <a:gd name="T26" fmla="*/ 214 w 625"/>
                  <a:gd name="T27" fmla="*/ 149 h 665"/>
                  <a:gd name="T28" fmla="*/ 312 w 625"/>
                  <a:gd name="T29" fmla="*/ 0 h 665"/>
                  <a:gd name="T30" fmla="*/ 234 w 625"/>
                  <a:gd name="T31" fmla="*/ 65 h 665"/>
                  <a:gd name="T32" fmla="*/ 237 w 625"/>
                  <a:gd name="T33" fmla="*/ 0 h 665"/>
                  <a:gd name="T34" fmla="*/ 182 w 625"/>
                  <a:gd name="T35" fmla="*/ 56 h 665"/>
                  <a:gd name="T36" fmla="*/ 156 w 625"/>
                  <a:gd name="T37" fmla="*/ 0 h 665"/>
                  <a:gd name="T38" fmla="*/ 128 w 625"/>
                  <a:gd name="T39" fmla="*/ 57 h 665"/>
                  <a:gd name="T40" fmla="*/ 75 w 625"/>
                  <a:gd name="T41" fmla="*/ 0 h 665"/>
                  <a:gd name="T42" fmla="*/ 75 w 625"/>
                  <a:gd name="T43" fmla="*/ 65 h 665"/>
                  <a:gd name="T44" fmla="*/ 0 w 625"/>
                  <a:gd name="T45" fmla="*/ 0 h 665"/>
                  <a:gd name="T46" fmla="*/ 97 w 625"/>
                  <a:gd name="T47" fmla="*/ 149 h 665"/>
                  <a:gd name="T48" fmla="*/ 102 w 625"/>
                  <a:gd name="T49" fmla="*/ 163 h 665"/>
                  <a:gd name="T50" fmla="*/ 107 w 625"/>
                  <a:gd name="T51" fmla="*/ 176 h 665"/>
                  <a:gd name="T52" fmla="*/ 111 w 625"/>
                  <a:gd name="T53" fmla="*/ 186 h 665"/>
                  <a:gd name="T54" fmla="*/ 116 w 625"/>
                  <a:gd name="T55" fmla="*/ 195 h 665"/>
                  <a:gd name="T56" fmla="*/ 122 w 625"/>
                  <a:gd name="T57" fmla="*/ 204 h 665"/>
                  <a:gd name="T58" fmla="*/ 127 w 625"/>
                  <a:gd name="T59" fmla="*/ 212 h 665"/>
                  <a:gd name="T60" fmla="*/ 132 w 625"/>
                  <a:gd name="T61" fmla="*/ 221 h 665"/>
                  <a:gd name="T62" fmla="*/ 137 w 625"/>
                  <a:gd name="T63" fmla="*/ 230 h 665"/>
                  <a:gd name="T64" fmla="*/ 143 w 625"/>
                  <a:gd name="T65" fmla="*/ 252 h 665"/>
                  <a:gd name="T66" fmla="*/ 144 w 625"/>
                  <a:gd name="T67" fmla="*/ 280 h 665"/>
                  <a:gd name="T68" fmla="*/ 142 w 625"/>
                  <a:gd name="T69" fmla="*/ 308 h 665"/>
                  <a:gd name="T70" fmla="*/ 137 w 625"/>
                  <a:gd name="T71" fmla="*/ 332 h 665"/>
                  <a:gd name="T72" fmla="*/ 156 w 625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5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1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49" y="461"/>
                    </a:lnTo>
                    <a:lnTo>
                      <a:pt x="360" y="442"/>
                    </a:lnTo>
                    <a:lnTo>
                      <a:pt x="370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1" y="372"/>
                    </a:lnTo>
                    <a:lnTo>
                      <a:pt x="410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5" y="0"/>
                    </a:lnTo>
                    <a:lnTo>
                      <a:pt x="469" y="130"/>
                    </a:lnTo>
                    <a:lnTo>
                      <a:pt x="474" y="0"/>
                    </a:lnTo>
                    <a:lnTo>
                      <a:pt x="364" y="113"/>
                    </a:lnTo>
                    <a:lnTo>
                      <a:pt x="313" y="0"/>
                    </a:lnTo>
                    <a:lnTo>
                      <a:pt x="257" y="115"/>
                    </a:lnTo>
                    <a:lnTo>
                      <a:pt x="150" y="0"/>
                    </a:lnTo>
                    <a:lnTo>
                      <a:pt x="150" y="130"/>
                    </a:lnTo>
                    <a:lnTo>
                      <a:pt x="0" y="0"/>
                    </a:lnTo>
                    <a:lnTo>
                      <a:pt x="195" y="298"/>
                    </a:lnTo>
                    <a:lnTo>
                      <a:pt x="204" y="326"/>
                    </a:lnTo>
                    <a:lnTo>
                      <a:pt x="214" y="352"/>
                    </a:lnTo>
                    <a:lnTo>
                      <a:pt x="223" y="372"/>
                    </a:lnTo>
                    <a:lnTo>
                      <a:pt x="233" y="391"/>
                    </a:lnTo>
                    <a:lnTo>
                      <a:pt x="245" y="408"/>
                    </a:lnTo>
                    <a:lnTo>
                      <a:pt x="255" y="425"/>
                    </a:lnTo>
                    <a:lnTo>
                      <a:pt x="264" y="442"/>
                    </a:lnTo>
                    <a:lnTo>
                      <a:pt x="275" y="461"/>
                    </a:lnTo>
                    <a:lnTo>
                      <a:pt x="286" y="504"/>
                    </a:lnTo>
                    <a:lnTo>
                      <a:pt x="288" y="561"/>
                    </a:lnTo>
                    <a:lnTo>
                      <a:pt x="284" y="617"/>
                    </a:lnTo>
                    <a:lnTo>
                      <a:pt x="275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3" name="Freeform 33"/>
              <p:cNvSpPr>
                <a:spLocks/>
              </p:cNvSpPr>
              <p:nvPr/>
            </p:nvSpPr>
            <p:spPr bwMode="auto">
              <a:xfrm>
                <a:off x="3187" y="1994"/>
                <a:ext cx="48" cy="334"/>
              </a:xfrm>
              <a:custGeom>
                <a:avLst/>
                <a:gdLst>
                  <a:gd name="T0" fmla="*/ 48 w 94"/>
                  <a:gd name="T1" fmla="*/ 334 h 667"/>
                  <a:gd name="T2" fmla="*/ 32 w 94"/>
                  <a:gd name="T3" fmla="*/ 334 h 667"/>
                  <a:gd name="T4" fmla="*/ 37 w 94"/>
                  <a:gd name="T5" fmla="*/ 305 h 667"/>
                  <a:gd name="T6" fmla="*/ 39 w 94"/>
                  <a:gd name="T7" fmla="*/ 279 h 667"/>
                  <a:gd name="T8" fmla="*/ 39 w 94"/>
                  <a:gd name="T9" fmla="*/ 255 h 667"/>
                  <a:gd name="T10" fmla="*/ 37 w 94"/>
                  <a:gd name="T11" fmla="*/ 230 h 667"/>
                  <a:gd name="T12" fmla="*/ 17 w 94"/>
                  <a:gd name="T13" fmla="*/ 207 h 667"/>
                  <a:gd name="T14" fmla="*/ 5 w 94"/>
                  <a:gd name="T15" fmla="*/ 179 h 667"/>
                  <a:gd name="T16" fmla="*/ 0 w 94"/>
                  <a:gd name="T17" fmla="*/ 147 h 667"/>
                  <a:gd name="T18" fmla="*/ 1 w 94"/>
                  <a:gd name="T19" fmla="*/ 114 h 667"/>
                  <a:gd name="T20" fmla="*/ 7 w 94"/>
                  <a:gd name="T21" fmla="*/ 81 h 667"/>
                  <a:gd name="T22" fmla="*/ 17 w 94"/>
                  <a:gd name="T23" fmla="*/ 50 h 667"/>
                  <a:gd name="T24" fmla="*/ 32 w 94"/>
                  <a:gd name="T25" fmla="*/ 22 h 667"/>
                  <a:gd name="T26" fmla="*/ 48 w 94"/>
                  <a:gd name="T27" fmla="*/ 0 h 667"/>
                  <a:gd name="T28" fmla="*/ 48 w 94"/>
                  <a:gd name="T29" fmla="*/ 334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4" h="667">
                    <a:moveTo>
                      <a:pt x="94" y="667"/>
                    </a:moveTo>
                    <a:lnTo>
                      <a:pt x="63" y="667"/>
                    </a:lnTo>
                    <a:lnTo>
                      <a:pt x="72" y="610"/>
                    </a:lnTo>
                    <a:lnTo>
                      <a:pt x="77" y="558"/>
                    </a:lnTo>
                    <a:lnTo>
                      <a:pt x="76" y="510"/>
                    </a:lnTo>
                    <a:lnTo>
                      <a:pt x="72" y="460"/>
                    </a:lnTo>
                    <a:lnTo>
                      <a:pt x="33" y="414"/>
                    </a:lnTo>
                    <a:lnTo>
                      <a:pt x="9" y="357"/>
                    </a:lnTo>
                    <a:lnTo>
                      <a:pt x="0" y="294"/>
                    </a:lnTo>
                    <a:lnTo>
                      <a:pt x="1" y="227"/>
                    </a:lnTo>
                    <a:lnTo>
                      <a:pt x="14" y="162"/>
                    </a:lnTo>
                    <a:lnTo>
                      <a:pt x="34" y="99"/>
                    </a:lnTo>
                    <a:lnTo>
                      <a:pt x="62" y="44"/>
                    </a:lnTo>
                    <a:lnTo>
                      <a:pt x="94" y="0"/>
                    </a:lnTo>
                    <a:lnTo>
                      <a:pt x="94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4" name="Freeform 34"/>
              <p:cNvSpPr>
                <a:spLocks/>
              </p:cNvSpPr>
              <p:nvPr/>
            </p:nvSpPr>
            <p:spPr bwMode="auto">
              <a:xfrm>
                <a:off x="2526" y="2011"/>
                <a:ext cx="34" cy="151"/>
              </a:xfrm>
              <a:custGeom>
                <a:avLst/>
                <a:gdLst>
                  <a:gd name="T0" fmla="*/ 0 w 68"/>
                  <a:gd name="T1" fmla="*/ 136 h 302"/>
                  <a:gd name="T2" fmla="*/ 0 w 68"/>
                  <a:gd name="T3" fmla="*/ 0 h 302"/>
                  <a:gd name="T4" fmla="*/ 9 w 68"/>
                  <a:gd name="T5" fmla="*/ 13 h 302"/>
                  <a:gd name="T6" fmla="*/ 16 w 68"/>
                  <a:gd name="T7" fmla="*/ 30 h 302"/>
                  <a:gd name="T8" fmla="*/ 23 w 68"/>
                  <a:gd name="T9" fmla="*/ 48 h 302"/>
                  <a:gd name="T10" fmla="*/ 29 w 68"/>
                  <a:gd name="T11" fmla="*/ 68 h 302"/>
                  <a:gd name="T12" fmla="*/ 33 w 68"/>
                  <a:gd name="T13" fmla="*/ 89 h 302"/>
                  <a:gd name="T14" fmla="*/ 34 w 68"/>
                  <a:gd name="T15" fmla="*/ 110 h 302"/>
                  <a:gd name="T16" fmla="*/ 33 w 68"/>
                  <a:gd name="T17" fmla="*/ 131 h 302"/>
                  <a:gd name="T18" fmla="*/ 30 w 68"/>
                  <a:gd name="T19" fmla="*/ 151 h 302"/>
                  <a:gd name="T20" fmla="*/ 0 w 68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6" y="95"/>
                    </a:lnTo>
                    <a:lnTo>
                      <a:pt x="57" y="136"/>
                    </a:lnTo>
                    <a:lnTo>
                      <a:pt x="65" y="177"/>
                    </a:lnTo>
                    <a:lnTo>
                      <a:pt x="68" y="219"/>
                    </a:lnTo>
                    <a:lnTo>
                      <a:pt x="66" y="262"/>
                    </a:lnTo>
                    <a:lnTo>
                      <a:pt x="60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5" name="Freeform 35"/>
              <p:cNvSpPr>
                <a:spLocks/>
              </p:cNvSpPr>
              <p:nvPr/>
            </p:nvSpPr>
            <p:spPr bwMode="auto">
              <a:xfrm>
                <a:off x="2841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5 w 69"/>
                  <a:gd name="T11" fmla="*/ 68 h 302"/>
                  <a:gd name="T12" fmla="*/ 1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1" y="136"/>
                    </a:lnTo>
                    <a:lnTo>
                      <a:pt x="3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6" name="Freeform 36"/>
              <p:cNvSpPr>
                <a:spLocks/>
              </p:cNvSpPr>
              <p:nvPr/>
            </p:nvSpPr>
            <p:spPr bwMode="auto">
              <a:xfrm>
                <a:off x="2883" y="2011"/>
                <a:ext cx="33" cy="151"/>
              </a:xfrm>
              <a:custGeom>
                <a:avLst/>
                <a:gdLst>
                  <a:gd name="T0" fmla="*/ 0 w 67"/>
                  <a:gd name="T1" fmla="*/ 136 h 302"/>
                  <a:gd name="T2" fmla="*/ 0 w 67"/>
                  <a:gd name="T3" fmla="*/ 0 h 302"/>
                  <a:gd name="T4" fmla="*/ 8 w 67"/>
                  <a:gd name="T5" fmla="*/ 13 h 302"/>
                  <a:gd name="T6" fmla="*/ 16 w 67"/>
                  <a:gd name="T7" fmla="*/ 30 h 302"/>
                  <a:gd name="T8" fmla="*/ 22 w 67"/>
                  <a:gd name="T9" fmla="*/ 48 h 302"/>
                  <a:gd name="T10" fmla="*/ 27 w 67"/>
                  <a:gd name="T11" fmla="*/ 68 h 302"/>
                  <a:gd name="T12" fmla="*/ 31 w 67"/>
                  <a:gd name="T13" fmla="*/ 89 h 302"/>
                  <a:gd name="T14" fmla="*/ 33 w 67"/>
                  <a:gd name="T15" fmla="*/ 110 h 302"/>
                  <a:gd name="T16" fmla="*/ 32 w 67"/>
                  <a:gd name="T17" fmla="*/ 131 h 302"/>
                  <a:gd name="T18" fmla="*/ 29 w 67"/>
                  <a:gd name="T19" fmla="*/ 151 h 302"/>
                  <a:gd name="T20" fmla="*/ 0 w 67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5" y="95"/>
                    </a:lnTo>
                    <a:lnTo>
                      <a:pt x="55" y="136"/>
                    </a:lnTo>
                    <a:lnTo>
                      <a:pt x="63" y="177"/>
                    </a:lnTo>
                    <a:lnTo>
                      <a:pt x="67" y="219"/>
                    </a:lnTo>
                    <a:lnTo>
                      <a:pt x="64" y="262"/>
                    </a:lnTo>
                    <a:lnTo>
                      <a:pt x="59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7" name="Freeform 37"/>
              <p:cNvSpPr>
                <a:spLocks/>
              </p:cNvSpPr>
              <p:nvPr/>
            </p:nvSpPr>
            <p:spPr bwMode="auto">
              <a:xfrm>
                <a:off x="3197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6 w 69"/>
                  <a:gd name="T11" fmla="*/ 68 h 302"/>
                  <a:gd name="T12" fmla="*/ 2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2" y="136"/>
                    </a:lnTo>
                    <a:lnTo>
                      <a:pt x="4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8" name="Freeform 38"/>
              <p:cNvSpPr>
                <a:spLocks/>
              </p:cNvSpPr>
              <p:nvPr/>
            </p:nvSpPr>
            <p:spPr bwMode="auto">
              <a:xfrm>
                <a:off x="2672" y="2012"/>
                <a:ext cx="58" cy="124"/>
              </a:xfrm>
              <a:custGeom>
                <a:avLst/>
                <a:gdLst>
                  <a:gd name="T0" fmla="*/ 29 w 117"/>
                  <a:gd name="T1" fmla="*/ 119 h 248"/>
                  <a:gd name="T2" fmla="*/ 31 w 117"/>
                  <a:gd name="T3" fmla="*/ 119 h 248"/>
                  <a:gd name="T4" fmla="*/ 33 w 117"/>
                  <a:gd name="T5" fmla="*/ 119 h 248"/>
                  <a:gd name="T6" fmla="*/ 37 w 117"/>
                  <a:gd name="T7" fmla="*/ 120 h 248"/>
                  <a:gd name="T8" fmla="*/ 40 w 117"/>
                  <a:gd name="T9" fmla="*/ 120 h 248"/>
                  <a:gd name="T10" fmla="*/ 44 w 117"/>
                  <a:gd name="T11" fmla="*/ 121 h 248"/>
                  <a:gd name="T12" fmla="*/ 49 w 117"/>
                  <a:gd name="T13" fmla="*/ 122 h 248"/>
                  <a:gd name="T14" fmla="*/ 54 w 117"/>
                  <a:gd name="T15" fmla="*/ 123 h 248"/>
                  <a:gd name="T16" fmla="*/ 58 w 117"/>
                  <a:gd name="T17" fmla="*/ 124 h 248"/>
                  <a:gd name="T18" fmla="*/ 57 w 117"/>
                  <a:gd name="T19" fmla="*/ 108 h 248"/>
                  <a:gd name="T20" fmla="*/ 54 w 117"/>
                  <a:gd name="T21" fmla="*/ 89 h 248"/>
                  <a:gd name="T22" fmla="*/ 50 w 117"/>
                  <a:gd name="T23" fmla="*/ 71 h 248"/>
                  <a:gd name="T24" fmla="*/ 46 w 117"/>
                  <a:gd name="T25" fmla="*/ 52 h 248"/>
                  <a:gd name="T26" fmla="*/ 41 w 117"/>
                  <a:gd name="T27" fmla="*/ 34 h 248"/>
                  <a:gd name="T28" fmla="*/ 36 w 117"/>
                  <a:gd name="T29" fmla="*/ 19 h 248"/>
                  <a:gd name="T30" fmla="*/ 32 w 117"/>
                  <a:gd name="T31" fmla="*/ 8 h 248"/>
                  <a:gd name="T32" fmla="*/ 29 w 117"/>
                  <a:gd name="T33" fmla="*/ 0 h 248"/>
                  <a:gd name="T34" fmla="*/ 25 w 117"/>
                  <a:gd name="T35" fmla="*/ 8 h 248"/>
                  <a:gd name="T36" fmla="*/ 21 w 117"/>
                  <a:gd name="T37" fmla="*/ 19 h 248"/>
                  <a:gd name="T38" fmla="*/ 17 w 117"/>
                  <a:gd name="T39" fmla="*/ 34 h 248"/>
                  <a:gd name="T40" fmla="*/ 12 w 117"/>
                  <a:gd name="T41" fmla="*/ 52 h 248"/>
                  <a:gd name="T42" fmla="*/ 8 w 117"/>
                  <a:gd name="T43" fmla="*/ 71 h 248"/>
                  <a:gd name="T44" fmla="*/ 4 w 117"/>
                  <a:gd name="T45" fmla="*/ 89 h 248"/>
                  <a:gd name="T46" fmla="*/ 1 w 117"/>
                  <a:gd name="T47" fmla="*/ 108 h 248"/>
                  <a:gd name="T48" fmla="*/ 0 w 117"/>
                  <a:gd name="T49" fmla="*/ 124 h 248"/>
                  <a:gd name="T50" fmla="*/ 4 w 117"/>
                  <a:gd name="T51" fmla="*/ 123 h 248"/>
                  <a:gd name="T52" fmla="*/ 9 w 117"/>
                  <a:gd name="T53" fmla="*/ 122 h 248"/>
                  <a:gd name="T54" fmla="*/ 13 w 117"/>
                  <a:gd name="T55" fmla="*/ 121 h 248"/>
                  <a:gd name="T56" fmla="*/ 17 w 117"/>
                  <a:gd name="T57" fmla="*/ 120 h 248"/>
                  <a:gd name="T58" fmla="*/ 21 w 117"/>
                  <a:gd name="T59" fmla="*/ 120 h 248"/>
                  <a:gd name="T60" fmla="*/ 24 w 117"/>
                  <a:gd name="T61" fmla="*/ 119 h 248"/>
                  <a:gd name="T62" fmla="*/ 27 w 117"/>
                  <a:gd name="T63" fmla="*/ 119 h 248"/>
                  <a:gd name="T64" fmla="*/ 29 w 117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248">
                    <a:moveTo>
                      <a:pt x="58" y="238"/>
                    </a:moveTo>
                    <a:lnTo>
                      <a:pt x="63" y="238"/>
                    </a:lnTo>
                    <a:lnTo>
                      <a:pt x="67" y="238"/>
                    </a:lnTo>
                    <a:lnTo>
                      <a:pt x="74" y="239"/>
                    </a:lnTo>
                    <a:lnTo>
                      <a:pt x="81" y="240"/>
                    </a:lnTo>
                    <a:lnTo>
                      <a:pt x="89" y="242"/>
                    </a:lnTo>
                    <a:lnTo>
                      <a:pt x="99" y="244"/>
                    </a:lnTo>
                    <a:lnTo>
                      <a:pt x="108" y="246"/>
                    </a:lnTo>
                    <a:lnTo>
                      <a:pt x="117" y="248"/>
                    </a:lnTo>
                    <a:lnTo>
                      <a:pt x="115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2" y="68"/>
                    </a:lnTo>
                    <a:lnTo>
                      <a:pt x="73" y="38"/>
                    </a:lnTo>
                    <a:lnTo>
                      <a:pt x="65" y="15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43" y="38"/>
                    </a:lnTo>
                    <a:lnTo>
                      <a:pt x="34" y="68"/>
                    </a:lnTo>
                    <a:lnTo>
                      <a:pt x="24" y="104"/>
                    </a:lnTo>
                    <a:lnTo>
                      <a:pt x="16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7" y="242"/>
                    </a:lnTo>
                    <a:lnTo>
                      <a:pt x="35" y="240"/>
                    </a:lnTo>
                    <a:lnTo>
                      <a:pt x="43" y="239"/>
                    </a:lnTo>
                    <a:lnTo>
                      <a:pt x="49" y="238"/>
                    </a:lnTo>
                    <a:lnTo>
                      <a:pt x="55" y="238"/>
                    </a:lnTo>
                    <a:lnTo>
                      <a:pt x="58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9" name="Freeform 39"/>
              <p:cNvSpPr>
                <a:spLocks/>
              </p:cNvSpPr>
              <p:nvPr/>
            </p:nvSpPr>
            <p:spPr bwMode="auto">
              <a:xfrm>
                <a:off x="2573" y="2028"/>
                <a:ext cx="93" cy="115"/>
              </a:xfrm>
              <a:custGeom>
                <a:avLst/>
                <a:gdLst>
                  <a:gd name="T0" fmla="*/ 90 w 185"/>
                  <a:gd name="T1" fmla="*/ 112 h 231"/>
                  <a:gd name="T2" fmla="*/ 87 w 185"/>
                  <a:gd name="T3" fmla="*/ 111 h 231"/>
                  <a:gd name="T4" fmla="*/ 82 w 185"/>
                  <a:gd name="T5" fmla="*/ 113 h 231"/>
                  <a:gd name="T6" fmla="*/ 79 w 185"/>
                  <a:gd name="T7" fmla="*/ 114 h 231"/>
                  <a:gd name="T8" fmla="*/ 78 w 185"/>
                  <a:gd name="T9" fmla="*/ 115 h 231"/>
                  <a:gd name="T10" fmla="*/ 0 w 185"/>
                  <a:gd name="T11" fmla="*/ 0 h 231"/>
                  <a:gd name="T12" fmla="*/ 93 w 185"/>
                  <a:gd name="T13" fmla="*/ 93 h 231"/>
                  <a:gd name="T14" fmla="*/ 91 w 185"/>
                  <a:gd name="T15" fmla="*/ 98 h 231"/>
                  <a:gd name="T16" fmla="*/ 90 w 185"/>
                  <a:gd name="T17" fmla="*/ 104 h 231"/>
                  <a:gd name="T18" fmla="*/ 90 w 185"/>
                  <a:gd name="T19" fmla="*/ 110 h 231"/>
                  <a:gd name="T20" fmla="*/ 90 w 185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231">
                    <a:moveTo>
                      <a:pt x="180" y="224"/>
                    </a:moveTo>
                    <a:lnTo>
                      <a:pt x="174" y="223"/>
                    </a:lnTo>
                    <a:lnTo>
                      <a:pt x="164" y="226"/>
                    </a:lnTo>
                    <a:lnTo>
                      <a:pt x="157" y="229"/>
                    </a:lnTo>
                    <a:lnTo>
                      <a:pt x="155" y="231"/>
                    </a:lnTo>
                    <a:lnTo>
                      <a:pt x="0" y="0"/>
                    </a:lnTo>
                    <a:lnTo>
                      <a:pt x="185" y="186"/>
                    </a:lnTo>
                    <a:lnTo>
                      <a:pt x="182" y="197"/>
                    </a:lnTo>
                    <a:lnTo>
                      <a:pt x="180" y="209"/>
                    </a:lnTo>
                    <a:lnTo>
                      <a:pt x="180" y="220"/>
                    </a:lnTo>
                    <a:lnTo>
                      <a:pt x="180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0" name="Freeform 40"/>
              <p:cNvSpPr>
                <a:spLocks/>
              </p:cNvSpPr>
              <p:nvPr/>
            </p:nvSpPr>
            <p:spPr bwMode="auto">
              <a:xfrm>
                <a:off x="2736" y="2032"/>
                <a:ext cx="88" cy="111"/>
              </a:xfrm>
              <a:custGeom>
                <a:avLst/>
                <a:gdLst>
                  <a:gd name="T0" fmla="*/ 3 w 178"/>
                  <a:gd name="T1" fmla="*/ 107 h 221"/>
                  <a:gd name="T2" fmla="*/ 7 w 178"/>
                  <a:gd name="T3" fmla="*/ 107 h 221"/>
                  <a:gd name="T4" fmla="*/ 11 w 178"/>
                  <a:gd name="T5" fmla="*/ 108 h 221"/>
                  <a:gd name="T6" fmla="*/ 15 w 178"/>
                  <a:gd name="T7" fmla="*/ 110 h 221"/>
                  <a:gd name="T8" fmla="*/ 16 w 178"/>
                  <a:gd name="T9" fmla="*/ 111 h 221"/>
                  <a:gd name="T10" fmla="*/ 88 w 178"/>
                  <a:gd name="T11" fmla="*/ 0 h 221"/>
                  <a:gd name="T12" fmla="*/ 0 w 178"/>
                  <a:gd name="T13" fmla="*/ 87 h 221"/>
                  <a:gd name="T14" fmla="*/ 2 w 178"/>
                  <a:gd name="T15" fmla="*/ 93 h 221"/>
                  <a:gd name="T16" fmla="*/ 2 w 178"/>
                  <a:gd name="T17" fmla="*/ 99 h 221"/>
                  <a:gd name="T18" fmla="*/ 3 w 178"/>
                  <a:gd name="T19" fmla="*/ 105 h 221"/>
                  <a:gd name="T20" fmla="*/ 3 w 178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8" h="221">
                    <a:moveTo>
                      <a:pt x="6" y="214"/>
                    </a:moveTo>
                    <a:lnTo>
                      <a:pt x="14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3" y="221"/>
                    </a:lnTo>
                    <a:lnTo>
                      <a:pt x="178" y="0"/>
                    </a:lnTo>
                    <a:lnTo>
                      <a:pt x="0" y="174"/>
                    </a:lnTo>
                    <a:lnTo>
                      <a:pt x="4" y="185"/>
                    </a:lnTo>
                    <a:lnTo>
                      <a:pt x="5" y="198"/>
                    </a:lnTo>
                    <a:lnTo>
                      <a:pt x="6" y="21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1" name="Freeform 41"/>
              <p:cNvSpPr>
                <a:spLocks/>
              </p:cNvSpPr>
              <p:nvPr/>
            </p:nvSpPr>
            <p:spPr bwMode="auto">
              <a:xfrm>
                <a:off x="3029" y="2012"/>
                <a:ext cx="58" cy="124"/>
              </a:xfrm>
              <a:custGeom>
                <a:avLst/>
                <a:gdLst>
                  <a:gd name="T0" fmla="*/ 30 w 116"/>
                  <a:gd name="T1" fmla="*/ 119 h 248"/>
                  <a:gd name="T2" fmla="*/ 31 w 116"/>
                  <a:gd name="T3" fmla="*/ 119 h 248"/>
                  <a:gd name="T4" fmla="*/ 34 w 116"/>
                  <a:gd name="T5" fmla="*/ 119 h 248"/>
                  <a:gd name="T6" fmla="*/ 37 w 116"/>
                  <a:gd name="T7" fmla="*/ 120 h 248"/>
                  <a:gd name="T8" fmla="*/ 41 w 116"/>
                  <a:gd name="T9" fmla="*/ 120 h 248"/>
                  <a:gd name="T10" fmla="*/ 45 w 116"/>
                  <a:gd name="T11" fmla="*/ 121 h 248"/>
                  <a:gd name="T12" fmla="*/ 49 w 116"/>
                  <a:gd name="T13" fmla="*/ 122 h 248"/>
                  <a:gd name="T14" fmla="*/ 54 w 116"/>
                  <a:gd name="T15" fmla="*/ 123 h 248"/>
                  <a:gd name="T16" fmla="*/ 58 w 116"/>
                  <a:gd name="T17" fmla="*/ 124 h 248"/>
                  <a:gd name="T18" fmla="*/ 57 w 116"/>
                  <a:gd name="T19" fmla="*/ 108 h 248"/>
                  <a:gd name="T20" fmla="*/ 55 w 116"/>
                  <a:gd name="T21" fmla="*/ 89 h 248"/>
                  <a:gd name="T22" fmla="*/ 51 w 116"/>
                  <a:gd name="T23" fmla="*/ 71 h 248"/>
                  <a:gd name="T24" fmla="*/ 47 w 116"/>
                  <a:gd name="T25" fmla="*/ 52 h 248"/>
                  <a:gd name="T26" fmla="*/ 42 w 116"/>
                  <a:gd name="T27" fmla="*/ 34 h 248"/>
                  <a:gd name="T28" fmla="*/ 37 w 116"/>
                  <a:gd name="T29" fmla="*/ 19 h 248"/>
                  <a:gd name="T30" fmla="*/ 33 w 116"/>
                  <a:gd name="T31" fmla="*/ 8 h 248"/>
                  <a:gd name="T32" fmla="*/ 30 w 116"/>
                  <a:gd name="T33" fmla="*/ 0 h 248"/>
                  <a:gd name="T34" fmla="*/ 26 w 116"/>
                  <a:gd name="T35" fmla="*/ 8 h 248"/>
                  <a:gd name="T36" fmla="*/ 22 w 116"/>
                  <a:gd name="T37" fmla="*/ 19 h 248"/>
                  <a:gd name="T38" fmla="*/ 17 w 116"/>
                  <a:gd name="T39" fmla="*/ 34 h 248"/>
                  <a:gd name="T40" fmla="*/ 12 w 116"/>
                  <a:gd name="T41" fmla="*/ 52 h 248"/>
                  <a:gd name="T42" fmla="*/ 8 w 116"/>
                  <a:gd name="T43" fmla="*/ 71 h 248"/>
                  <a:gd name="T44" fmla="*/ 4 w 116"/>
                  <a:gd name="T45" fmla="*/ 89 h 248"/>
                  <a:gd name="T46" fmla="*/ 1 w 116"/>
                  <a:gd name="T47" fmla="*/ 108 h 248"/>
                  <a:gd name="T48" fmla="*/ 0 w 116"/>
                  <a:gd name="T49" fmla="*/ 124 h 248"/>
                  <a:gd name="T50" fmla="*/ 5 w 116"/>
                  <a:gd name="T51" fmla="*/ 123 h 248"/>
                  <a:gd name="T52" fmla="*/ 9 w 116"/>
                  <a:gd name="T53" fmla="*/ 122 h 248"/>
                  <a:gd name="T54" fmla="*/ 14 w 116"/>
                  <a:gd name="T55" fmla="*/ 121 h 248"/>
                  <a:gd name="T56" fmla="*/ 18 w 116"/>
                  <a:gd name="T57" fmla="*/ 120 h 248"/>
                  <a:gd name="T58" fmla="*/ 22 w 116"/>
                  <a:gd name="T59" fmla="*/ 120 h 248"/>
                  <a:gd name="T60" fmla="*/ 25 w 116"/>
                  <a:gd name="T61" fmla="*/ 119 h 248"/>
                  <a:gd name="T62" fmla="*/ 28 w 116"/>
                  <a:gd name="T63" fmla="*/ 119 h 248"/>
                  <a:gd name="T64" fmla="*/ 30 w 116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248">
                    <a:moveTo>
                      <a:pt x="59" y="238"/>
                    </a:moveTo>
                    <a:lnTo>
                      <a:pt x="62" y="238"/>
                    </a:lnTo>
                    <a:lnTo>
                      <a:pt x="68" y="238"/>
                    </a:lnTo>
                    <a:lnTo>
                      <a:pt x="74" y="239"/>
                    </a:lnTo>
                    <a:lnTo>
                      <a:pt x="82" y="240"/>
                    </a:lnTo>
                    <a:lnTo>
                      <a:pt x="90" y="242"/>
                    </a:lnTo>
                    <a:lnTo>
                      <a:pt x="98" y="244"/>
                    </a:lnTo>
                    <a:lnTo>
                      <a:pt x="107" y="246"/>
                    </a:lnTo>
                    <a:lnTo>
                      <a:pt x="116" y="248"/>
                    </a:lnTo>
                    <a:lnTo>
                      <a:pt x="114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3" y="68"/>
                    </a:lnTo>
                    <a:lnTo>
                      <a:pt x="74" y="38"/>
                    </a:lnTo>
                    <a:lnTo>
                      <a:pt x="66" y="15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44" y="38"/>
                    </a:lnTo>
                    <a:lnTo>
                      <a:pt x="33" y="68"/>
                    </a:lnTo>
                    <a:lnTo>
                      <a:pt x="24" y="104"/>
                    </a:lnTo>
                    <a:lnTo>
                      <a:pt x="15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8" y="242"/>
                    </a:lnTo>
                    <a:lnTo>
                      <a:pt x="36" y="240"/>
                    </a:lnTo>
                    <a:lnTo>
                      <a:pt x="43" y="239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2" name="Freeform 42"/>
              <p:cNvSpPr>
                <a:spLocks/>
              </p:cNvSpPr>
              <p:nvPr/>
            </p:nvSpPr>
            <p:spPr bwMode="auto">
              <a:xfrm>
                <a:off x="2930" y="2028"/>
                <a:ext cx="93" cy="115"/>
              </a:xfrm>
              <a:custGeom>
                <a:avLst/>
                <a:gdLst>
                  <a:gd name="T0" fmla="*/ 91 w 187"/>
                  <a:gd name="T1" fmla="*/ 112 h 231"/>
                  <a:gd name="T2" fmla="*/ 87 w 187"/>
                  <a:gd name="T3" fmla="*/ 111 h 231"/>
                  <a:gd name="T4" fmla="*/ 83 w 187"/>
                  <a:gd name="T5" fmla="*/ 113 h 231"/>
                  <a:gd name="T6" fmla="*/ 79 w 187"/>
                  <a:gd name="T7" fmla="*/ 114 h 231"/>
                  <a:gd name="T8" fmla="*/ 78 w 187"/>
                  <a:gd name="T9" fmla="*/ 115 h 231"/>
                  <a:gd name="T10" fmla="*/ 0 w 187"/>
                  <a:gd name="T11" fmla="*/ 0 h 231"/>
                  <a:gd name="T12" fmla="*/ 93 w 187"/>
                  <a:gd name="T13" fmla="*/ 93 h 231"/>
                  <a:gd name="T14" fmla="*/ 91 w 187"/>
                  <a:gd name="T15" fmla="*/ 98 h 231"/>
                  <a:gd name="T16" fmla="*/ 91 w 187"/>
                  <a:gd name="T17" fmla="*/ 104 h 231"/>
                  <a:gd name="T18" fmla="*/ 91 w 187"/>
                  <a:gd name="T19" fmla="*/ 110 h 231"/>
                  <a:gd name="T20" fmla="*/ 91 w 187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231">
                    <a:moveTo>
                      <a:pt x="182" y="224"/>
                    </a:moveTo>
                    <a:lnTo>
                      <a:pt x="175" y="223"/>
                    </a:lnTo>
                    <a:lnTo>
                      <a:pt x="166" y="226"/>
                    </a:lnTo>
                    <a:lnTo>
                      <a:pt x="159" y="229"/>
                    </a:lnTo>
                    <a:lnTo>
                      <a:pt x="157" y="231"/>
                    </a:lnTo>
                    <a:lnTo>
                      <a:pt x="0" y="0"/>
                    </a:lnTo>
                    <a:lnTo>
                      <a:pt x="187" y="186"/>
                    </a:lnTo>
                    <a:lnTo>
                      <a:pt x="183" y="197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2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3" name="Freeform 43"/>
              <p:cNvSpPr>
                <a:spLocks/>
              </p:cNvSpPr>
              <p:nvPr/>
            </p:nvSpPr>
            <p:spPr bwMode="auto">
              <a:xfrm>
                <a:off x="3092" y="2032"/>
                <a:ext cx="88" cy="111"/>
              </a:xfrm>
              <a:custGeom>
                <a:avLst/>
                <a:gdLst>
                  <a:gd name="T0" fmla="*/ 3 w 177"/>
                  <a:gd name="T1" fmla="*/ 107 h 221"/>
                  <a:gd name="T2" fmla="*/ 6 w 177"/>
                  <a:gd name="T3" fmla="*/ 107 h 221"/>
                  <a:gd name="T4" fmla="*/ 11 w 177"/>
                  <a:gd name="T5" fmla="*/ 108 h 221"/>
                  <a:gd name="T6" fmla="*/ 15 w 177"/>
                  <a:gd name="T7" fmla="*/ 110 h 221"/>
                  <a:gd name="T8" fmla="*/ 16 w 177"/>
                  <a:gd name="T9" fmla="*/ 111 h 221"/>
                  <a:gd name="T10" fmla="*/ 88 w 177"/>
                  <a:gd name="T11" fmla="*/ 0 h 221"/>
                  <a:gd name="T12" fmla="*/ 0 w 177"/>
                  <a:gd name="T13" fmla="*/ 87 h 221"/>
                  <a:gd name="T14" fmla="*/ 1 w 177"/>
                  <a:gd name="T15" fmla="*/ 93 h 221"/>
                  <a:gd name="T16" fmla="*/ 2 w 177"/>
                  <a:gd name="T17" fmla="*/ 99 h 221"/>
                  <a:gd name="T18" fmla="*/ 3 w 177"/>
                  <a:gd name="T19" fmla="*/ 105 h 221"/>
                  <a:gd name="T20" fmla="*/ 3 w 177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221">
                    <a:moveTo>
                      <a:pt x="7" y="214"/>
                    </a:moveTo>
                    <a:lnTo>
                      <a:pt x="13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2" y="221"/>
                    </a:lnTo>
                    <a:lnTo>
                      <a:pt x="177" y="0"/>
                    </a:lnTo>
                    <a:lnTo>
                      <a:pt x="0" y="174"/>
                    </a:lnTo>
                    <a:lnTo>
                      <a:pt x="3" y="185"/>
                    </a:lnTo>
                    <a:lnTo>
                      <a:pt x="5" y="198"/>
                    </a:lnTo>
                    <a:lnTo>
                      <a:pt x="7" y="210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4" name="Freeform 44"/>
              <p:cNvSpPr>
                <a:spLocks/>
              </p:cNvSpPr>
              <p:nvPr/>
            </p:nvSpPr>
            <p:spPr bwMode="auto">
              <a:xfrm>
                <a:off x="3087" y="2014"/>
                <a:ext cx="45" cy="88"/>
              </a:xfrm>
              <a:custGeom>
                <a:avLst/>
                <a:gdLst>
                  <a:gd name="T0" fmla="*/ 7 w 90"/>
                  <a:gd name="T1" fmla="*/ 88 h 177"/>
                  <a:gd name="T2" fmla="*/ 34 w 90"/>
                  <a:gd name="T3" fmla="*/ 61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8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8" y="123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5" name="Freeform 45"/>
              <p:cNvSpPr>
                <a:spLocks/>
              </p:cNvSpPr>
              <p:nvPr/>
            </p:nvSpPr>
            <p:spPr bwMode="auto">
              <a:xfrm>
                <a:off x="2987" y="2013"/>
                <a:ext cx="42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2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3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3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6" name="Freeform 46"/>
              <p:cNvSpPr>
                <a:spLocks/>
              </p:cNvSpPr>
              <p:nvPr/>
            </p:nvSpPr>
            <p:spPr bwMode="auto">
              <a:xfrm>
                <a:off x="2630" y="2013"/>
                <a:ext cx="43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3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2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7" name="Freeform 47"/>
              <p:cNvSpPr>
                <a:spLocks/>
              </p:cNvSpPr>
              <p:nvPr/>
            </p:nvSpPr>
            <p:spPr bwMode="auto">
              <a:xfrm>
                <a:off x="2730" y="2013"/>
                <a:ext cx="45" cy="89"/>
              </a:xfrm>
              <a:custGeom>
                <a:avLst/>
                <a:gdLst>
                  <a:gd name="T0" fmla="*/ 7 w 90"/>
                  <a:gd name="T1" fmla="*/ 89 h 177"/>
                  <a:gd name="T2" fmla="*/ 35 w 90"/>
                  <a:gd name="T3" fmla="*/ 62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9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9" y="124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5" name="Group 48"/>
            <p:cNvGrpSpPr>
              <a:grpSpLocks/>
            </p:cNvGrpSpPr>
            <p:nvPr/>
          </p:nvGrpSpPr>
          <p:grpSpPr bwMode="auto">
            <a:xfrm rot="5400000">
              <a:off x="-288" y="3072"/>
              <a:ext cx="1392" cy="816"/>
              <a:chOff x="2521" y="1991"/>
              <a:chExt cx="717" cy="337"/>
            </a:xfrm>
          </p:grpSpPr>
          <p:sp>
            <p:nvSpPr>
              <p:cNvPr id="18446" name="Rectangle 49"/>
              <p:cNvSpPr>
                <a:spLocks noChangeArrowheads="1"/>
              </p:cNvSpPr>
              <p:nvPr/>
            </p:nvSpPr>
            <p:spPr bwMode="auto">
              <a:xfrm>
                <a:off x="2522" y="2146"/>
                <a:ext cx="716" cy="182"/>
              </a:xfrm>
              <a:prstGeom prst="rect">
                <a:avLst/>
              </a:prstGeom>
              <a:solidFill>
                <a:srgbClr val="E8E8B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7" name="Rectangle 50"/>
              <p:cNvSpPr>
                <a:spLocks noChangeArrowheads="1"/>
              </p:cNvSpPr>
              <p:nvPr/>
            </p:nvSpPr>
            <p:spPr bwMode="auto">
              <a:xfrm>
                <a:off x="2521" y="1991"/>
                <a:ext cx="717" cy="155"/>
              </a:xfrm>
              <a:prstGeom prst="rect">
                <a:avLst/>
              </a:prstGeom>
              <a:solidFill>
                <a:srgbClr val="FFB2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Freeform 51"/>
              <p:cNvSpPr>
                <a:spLocks/>
              </p:cNvSpPr>
              <p:nvPr/>
            </p:nvSpPr>
            <p:spPr bwMode="auto">
              <a:xfrm>
                <a:off x="2522" y="1994"/>
                <a:ext cx="47" cy="334"/>
              </a:xfrm>
              <a:custGeom>
                <a:avLst/>
                <a:gdLst>
                  <a:gd name="T0" fmla="*/ 0 w 96"/>
                  <a:gd name="T1" fmla="*/ 0 h 667"/>
                  <a:gd name="T2" fmla="*/ 16 w 96"/>
                  <a:gd name="T3" fmla="*/ 22 h 667"/>
                  <a:gd name="T4" fmla="*/ 29 w 96"/>
                  <a:gd name="T5" fmla="*/ 50 h 667"/>
                  <a:gd name="T6" fmla="*/ 40 w 96"/>
                  <a:gd name="T7" fmla="*/ 81 h 667"/>
                  <a:gd name="T8" fmla="*/ 46 w 96"/>
                  <a:gd name="T9" fmla="*/ 113 h 667"/>
                  <a:gd name="T10" fmla="*/ 47 w 96"/>
                  <a:gd name="T11" fmla="*/ 147 h 667"/>
                  <a:gd name="T12" fmla="*/ 42 w 96"/>
                  <a:gd name="T13" fmla="*/ 178 h 667"/>
                  <a:gd name="T14" fmla="*/ 30 w 96"/>
                  <a:gd name="T15" fmla="*/ 207 h 667"/>
                  <a:gd name="T16" fmla="*/ 11 w 96"/>
                  <a:gd name="T17" fmla="*/ 230 h 667"/>
                  <a:gd name="T18" fmla="*/ 8 w 96"/>
                  <a:gd name="T19" fmla="*/ 255 h 667"/>
                  <a:gd name="T20" fmla="*/ 8 w 96"/>
                  <a:gd name="T21" fmla="*/ 282 h 667"/>
                  <a:gd name="T22" fmla="*/ 11 w 96"/>
                  <a:gd name="T23" fmla="*/ 308 h 667"/>
                  <a:gd name="T24" fmla="*/ 16 w 96"/>
                  <a:gd name="T25" fmla="*/ 334 h 667"/>
                  <a:gd name="T26" fmla="*/ 0 w 96"/>
                  <a:gd name="T27" fmla="*/ 334 h 667"/>
                  <a:gd name="T28" fmla="*/ 0 w 96"/>
                  <a:gd name="T29" fmla="*/ 0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6" h="667">
                    <a:moveTo>
                      <a:pt x="0" y="0"/>
                    </a:moveTo>
                    <a:lnTo>
                      <a:pt x="32" y="44"/>
                    </a:lnTo>
                    <a:lnTo>
                      <a:pt x="60" y="99"/>
                    </a:lnTo>
                    <a:lnTo>
                      <a:pt x="81" y="161"/>
                    </a:lnTo>
                    <a:lnTo>
                      <a:pt x="93" y="226"/>
                    </a:lnTo>
                    <a:lnTo>
                      <a:pt x="96" y="293"/>
                    </a:lnTo>
                    <a:lnTo>
                      <a:pt x="85" y="356"/>
                    </a:lnTo>
                    <a:lnTo>
                      <a:pt x="61" y="413"/>
                    </a:lnTo>
                    <a:lnTo>
                      <a:pt x="22" y="460"/>
                    </a:lnTo>
                    <a:lnTo>
                      <a:pt x="17" y="509"/>
                    </a:lnTo>
                    <a:lnTo>
                      <a:pt x="17" y="563"/>
                    </a:lnTo>
                    <a:lnTo>
                      <a:pt x="22" y="616"/>
                    </a:lnTo>
                    <a:lnTo>
                      <a:pt x="32" y="667"/>
                    </a:lnTo>
                    <a:lnTo>
                      <a:pt x="0" y="6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9" name="Freeform 52"/>
              <p:cNvSpPr>
                <a:spLocks/>
              </p:cNvSpPr>
              <p:nvPr/>
            </p:nvSpPr>
            <p:spPr bwMode="auto">
              <a:xfrm>
                <a:off x="2544" y="1996"/>
                <a:ext cx="313" cy="332"/>
              </a:xfrm>
              <a:custGeom>
                <a:avLst/>
                <a:gdLst>
                  <a:gd name="T0" fmla="*/ 157 w 626"/>
                  <a:gd name="T1" fmla="*/ 332 h 665"/>
                  <a:gd name="T2" fmla="*/ 177 w 626"/>
                  <a:gd name="T3" fmla="*/ 332 h 665"/>
                  <a:gd name="T4" fmla="*/ 171 w 626"/>
                  <a:gd name="T5" fmla="*/ 302 h 665"/>
                  <a:gd name="T6" fmla="*/ 168 w 626"/>
                  <a:gd name="T7" fmla="*/ 274 h 665"/>
                  <a:gd name="T8" fmla="*/ 169 w 626"/>
                  <a:gd name="T9" fmla="*/ 250 h 665"/>
                  <a:gd name="T10" fmla="*/ 175 w 626"/>
                  <a:gd name="T11" fmla="*/ 230 h 665"/>
                  <a:gd name="T12" fmla="*/ 180 w 626"/>
                  <a:gd name="T13" fmla="*/ 221 h 665"/>
                  <a:gd name="T14" fmla="*/ 186 w 626"/>
                  <a:gd name="T15" fmla="*/ 212 h 665"/>
                  <a:gd name="T16" fmla="*/ 191 w 626"/>
                  <a:gd name="T17" fmla="*/ 204 h 665"/>
                  <a:gd name="T18" fmla="*/ 196 w 626"/>
                  <a:gd name="T19" fmla="*/ 195 h 665"/>
                  <a:gd name="T20" fmla="*/ 201 w 626"/>
                  <a:gd name="T21" fmla="*/ 186 h 665"/>
                  <a:gd name="T22" fmla="*/ 206 w 626"/>
                  <a:gd name="T23" fmla="*/ 176 h 665"/>
                  <a:gd name="T24" fmla="*/ 211 w 626"/>
                  <a:gd name="T25" fmla="*/ 163 h 665"/>
                  <a:gd name="T26" fmla="*/ 215 w 626"/>
                  <a:gd name="T27" fmla="*/ 149 h 665"/>
                  <a:gd name="T28" fmla="*/ 313 w 626"/>
                  <a:gd name="T29" fmla="*/ 0 h 665"/>
                  <a:gd name="T30" fmla="*/ 235 w 626"/>
                  <a:gd name="T31" fmla="*/ 65 h 665"/>
                  <a:gd name="T32" fmla="*/ 237 w 626"/>
                  <a:gd name="T33" fmla="*/ 0 h 665"/>
                  <a:gd name="T34" fmla="*/ 183 w 626"/>
                  <a:gd name="T35" fmla="*/ 56 h 665"/>
                  <a:gd name="T36" fmla="*/ 157 w 626"/>
                  <a:gd name="T37" fmla="*/ 0 h 665"/>
                  <a:gd name="T38" fmla="*/ 130 w 626"/>
                  <a:gd name="T39" fmla="*/ 57 h 665"/>
                  <a:gd name="T40" fmla="*/ 76 w 626"/>
                  <a:gd name="T41" fmla="*/ 0 h 665"/>
                  <a:gd name="T42" fmla="*/ 76 w 626"/>
                  <a:gd name="T43" fmla="*/ 65 h 665"/>
                  <a:gd name="T44" fmla="*/ 0 w 626"/>
                  <a:gd name="T45" fmla="*/ 0 h 665"/>
                  <a:gd name="T46" fmla="*/ 99 w 626"/>
                  <a:gd name="T47" fmla="*/ 149 h 665"/>
                  <a:gd name="T48" fmla="*/ 103 w 626"/>
                  <a:gd name="T49" fmla="*/ 163 h 665"/>
                  <a:gd name="T50" fmla="*/ 107 w 626"/>
                  <a:gd name="T51" fmla="*/ 176 h 665"/>
                  <a:gd name="T52" fmla="*/ 112 w 626"/>
                  <a:gd name="T53" fmla="*/ 186 h 665"/>
                  <a:gd name="T54" fmla="*/ 118 w 626"/>
                  <a:gd name="T55" fmla="*/ 195 h 665"/>
                  <a:gd name="T56" fmla="*/ 123 w 626"/>
                  <a:gd name="T57" fmla="*/ 204 h 665"/>
                  <a:gd name="T58" fmla="*/ 128 w 626"/>
                  <a:gd name="T59" fmla="*/ 212 h 665"/>
                  <a:gd name="T60" fmla="*/ 133 w 626"/>
                  <a:gd name="T61" fmla="*/ 221 h 665"/>
                  <a:gd name="T62" fmla="*/ 138 w 626"/>
                  <a:gd name="T63" fmla="*/ 230 h 665"/>
                  <a:gd name="T64" fmla="*/ 144 w 626"/>
                  <a:gd name="T65" fmla="*/ 252 h 665"/>
                  <a:gd name="T66" fmla="*/ 145 w 626"/>
                  <a:gd name="T67" fmla="*/ 280 h 665"/>
                  <a:gd name="T68" fmla="*/ 143 w 626"/>
                  <a:gd name="T69" fmla="*/ 308 h 665"/>
                  <a:gd name="T70" fmla="*/ 138 w 626"/>
                  <a:gd name="T71" fmla="*/ 332 h 665"/>
                  <a:gd name="T72" fmla="*/ 157 w 626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6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2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50" y="461"/>
                    </a:lnTo>
                    <a:lnTo>
                      <a:pt x="360" y="442"/>
                    </a:lnTo>
                    <a:lnTo>
                      <a:pt x="371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2" y="372"/>
                    </a:lnTo>
                    <a:lnTo>
                      <a:pt x="411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6" y="0"/>
                    </a:lnTo>
                    <a:lnTo>
                      <a:pt x="470" y="130"/>
                    </a:lnTo>
                    <a:lnTo>
                      <a:pt x="474" y="0"/>
                    </a:lnTo>
                    <a:lnTo>
                      <a:pt x="365" y="113"/>
                    </a:lnTo>
                    <a:lnTo>
                      <a:pt x="313" y="0"/>
                    </a:lnTo>
                    <a:lnTo>
                      <a:pt x="259" y="115"/>
                    </a:lnTo>
                    <a:lnTo>
                      <a:pt x="152" y="0"/>
                    </a:lnTo>
                    <a:lnTo>
                      <a:pt x="152" y="130"/>
                    </a:lnTo>
                    <a:lnTo>
                      <a:pt x="0" y="0"/>
                    </a:lnTo>
                    <a:lnTo>
                      <a:pt x="197" y="298"/>
                    </a:lnTo>
                    <a:lnTo>
                      <a:pt x="205" y="326"/>
                    </a:lnTo>
                    <a:lnTo>
                      <a:pt x="214" y="352"/>
                    </a:lnTo>
                    <a:lnTo>
                      <a:pt x="224" y="372"/>
                    </a:lnTo>
                    <a:lnTo>
                      <a:pt x="235" y="391"/>
                    </a:lnTo>
                    <a:lnTo>
                      <a:pt x="245" y="408"/>
                    </a:lnTo>
                    <a:lnTo>
                      <a:pt x="256" y="425"/>
                    </a:lnTo>
                    <a:lnTo>
                      <a:pt x="266" y="442"/>
                    </a:lnTo>
                    <a:lnTo>
                      <a:pt x="275" y="461"/>
                    </a:lnTo>
                    <a:lnTo>
                      <a:pt x="287" y="504"/>
                    </a:lnTo>
                    <a:lnTo>
                      <a:pt x="289" y="561"/>
                    </a:lnTo>
                    <a:lnTo>
                      <a:pt x="285" y="617"/>
                    </a:lnTo>
                    <a:lnTo>
                      <a:pt x="276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0" name="Freeform 53"/>
              <p:cNvSpPr>
                <a:spLocks/>
              </p:cNvSpPr>
              <p:nvPr/>
            </p:nvSpPr>
            <p:spPr bwMode="auto">
              <a:xfrm>
                <a:off x="2832" y="1994"/>
                <a:ext cx="94" cy="334"/>
              </a:xfrm>
              <a:custGeom>
                <a:avLst/>
                <a:gdLst>
                  <a:gd name="T0" fmla="*/ 63 w 189"/>
                  <a:gd name="T1" fmla="*/ 334 h 667"/>
                  <a:gd name="T2" fmla="*/ 47 w 189"/>
                  <a:gd name="T3" fmla="*/ 334 h 667"/>
                  <a:gd name="T4" fmla="*/ 32 w 189"/>
                  <a:gd name="T5" fmla="*/ 334 h 667"/>
                  <a:gd name="T6" fmla="*/ 36 w 189"/>
                  <a:gd name="T7" fmla="*/ 305 h 667"/>
                  <a:gd name="T8" fmla="*/ 39 w 189"/>
                  <a:gd name="T9" fmla="*/ 279 h 667"/>
                  <a:gd name="T10" fmla="*/ 38 w 189"/>
                  <a:gd name="T11" fmla="*/ 255 h 667"/>
                  <a:gd name="T12" fmla="*/ 36 w 189"/>
                  <a:gd name="T13" fmla="*/ 230 h 667"/>
                  <a:gd name="T14" fmla="*/ 17 w 189"/>
                  <a:gd name="T15" fmla="*/ 207 h 667"/>
                  <a:gd name="T16" fmla="*/ 5 w 189"/>
                  <a:gd name="T17" fmla="*/ 179 h 667"/>
                  <a:gd name="T18" fmla="*/ 0 w 189"/>
                  <a:gd name="T19" fmla="*/ 147 h 667"/>
                  <a:gd name="T20" fmla="*/ 1 w 189"/>
                  <a:gd name="T21" fmla="*/ 114 h 667"/>
                  <a:gd name="T22" fmla="*/ 7 w 189"/>
                  <a:gd name="T23" fmla="*/ 81 h 667"/>
                  <a:gd name="T24" fmla="*/ 17 w 189"/>
                  <a:gd name="T25" fmla="*/ 50 h 667"/>
                  <a:gd name="T26" fmla="*/ 31 w 189"/>
                  <a:gd name="T27" fmla="*/ 22 h 667"/>
                  <a:gd name="T28" fmla="*/ 47 w 189"/>
                  <a:gd name="T29" fmla="*/ 0 h 667"/>
                  <a:gd name="T30" fmla="*/ 63 w 189"/>
                  <a:gd name="T31" fmla="*/ 22 h 667"/>
                  <a:gd name="T32" fmla="*/ 77 w 189"/>
                  <a:gd name="T33" fmla="*/ 50 h 667"/>
                  <a:gd name="T34" fmla="*/ 87 w 189"/>
                  <a:gd name="T35" fmla="*/ 81 h 667"/>
                  <a:gd name="T36" fmla="*/ 93 w 189"/>
                  <a:gd name="T37" fmla="*/ 113 h 667"/>
                  <a:gd name="T38" fmla="*/ 94 w 189"/>
                  <a:gd name="T39" fmla="*/ 147 h 667"/>
                  <a:gd name="T40" fmla="*/ 89 w 189"/>
                  <a:gd name="T41" fmla="*/ 178 h 667"/>
                  <a:gd name="T42" fmla="*/ 77 w 189"/>
                  <a:gd name="T43" fmla="*/ 207 h 667"/>
                  <a:gd name="T44" fmla="*/ 58 w 189"/>
                  <a:gd name="T45" fmla="*/ 230 h 667"/>
                  <a:gd name="T46" fmla="*/ 55 w 189"/>
                  <a:gd name="T47" fmla="*/ 255 h 667"/>
                  <a:gd name="T48" fmla="*/ 55 w 189"/>
                  <a:gd name="T49" fmla="*/ 282 h 667"/>
                  <a:gd name="T50" fmla="*/ 58 w 189"/>
                  <a:gd name="T51" fmla="*/ 308 h 667"/>
                  <a:gd name="T52" fmla="*/ 63 w 189"/>
                  <a:gd name="T53" fmla="*/ 334 h 6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89" h="667">
                    <a:moveTo>
                      <a:pt x="127" y="667"/>
                    </a:moveTo>
                    <a:lnTo>
                      <a:pt x="95" y="667"/>
                    </a:lnTo>
                    <a:lnTo>
                      <a:pt x="64" y="667"/>
                    </a:lnTo>
                    <a:lnTo>
                      <a:pt x="73" y="610"/>
                    </a:lnTo>
                    <a:lnTo>
                      <a:pt x="78" y="558"/>
                    </a:lnTo>
                    <a:lnTo>
                      <a:pt x="76" y="510"/>
                    </a:lnTo>
                    <a:lnTo>
                      <a:pt x="73" y="460"/>
                    </a:lnTo>
                    <a:lnTo>
                      <a:pt x="34" y="414"/>
                    </a:lnTo>
                    <a:lnTo>
                      <a:pt x="11" y="357"/>
                    </a:lnTo>
                    <a:lnTo>
                      <a:pt x="0" y="294"/>
                    </a:lnTo>
                    <a:lnTo>
                      <a:pt x="3" y="227"/>
                    </a:lnTo>
                    <a:lnTo>
                      <a:pt x="14" y="162"/>
                    </a:lnTo>
                    <a:lnTo>
                      <a:pt x="35" y="99"/>
                    </a:lnTo>
                    <a:lnTo>
                      <a:pt x="63" y="44"/>
                    </a:lnTo>
                    <a:lnTo>
                      <a:pt x="95" y="0"/>
                    </a:lnTo>
                    <a:lnTo>
                      <a:pt x="127" y="44"/>
                    </a:lnTo>
                    <a:lnTo>
                      <a:pt x="155" y="99"/>
                    </a:lnTo>
                    <a:lnTo>
                      <a:pt x="175" y="161"/>
                    </a:lnTo>
                    <a:lnTo>
                      <a:pt x="187" y="226"/>
                    </a:lnTo>
                    <a:lnTo>
                      <a:pt x="189" y="293"/>
                    </a:lnTo>
                    <a:lnTo>
                      <a:pt x="179" y="356"/>
                    </a:lnTo>
                    <a:lnTo>
                      <a:pt x="155" y="413"/>
                    </a:lnTo>
                    <a:lnTo>
                      <a:pt x="116" y="460"/>
                    </a:lnTo>
                    <a:lnTo>
                      <a:pt x="111" y="509"/>
                    </a:lnTo>
                    <a:lnTo>
                      <a:pt x="111" y="563"/>
                    </a:lnTo>
                    <a:lnTo>
                      <a:pt x="117" y="616"/>
                    </a:lnTo>
                    <a:lnTo>
                      <a:pt x="127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1" name="Freeform 54"/>
              <p:cNvSpPr>
                <a:spLocks/>
              </p:cNvSpPr>
              <p:nvPr/>
            </p:nvSpPr>
            <p:spPr bwMode="auto">
              <a:xfrm>
                <a:off x="2901" y="1996"/>
                <a:ext cx="312" cy="332"/>
              </a:xfrm>
              <a:custGeom>
                <a:avLst/>
                <a:gdLst>
                  <a:gd name="T0" fmla="*/ 156 w 625"/>
                  <a:gd name="T1" fmla="*/ 332 h 665"/>
                  <a:gd name="T2" fmla="*/ 176 w 625"/>
                  <a:gd name="T3" fmla="*/ 332 h 665"/>
                  <a:gd name="T4" fmla="*/ 170 w 625"/>
                  <a:gd name="T5" fmla="*/ 302 h 665"/>
                  <a:gd name="T6" fmla="*/ 168 w 625"/>
                  <a:gd name="T7" fmla="*/ 274 h 665"/>
                  <a:gd name="T8" fmla="*/ 169 w 625"/>
                  <a:gd name="T9" fmla="*/ 250 h 665"/>
                  <a:gd name="T10" fmla="*/ 174 w 625"/>
                  <a:gd name="T11" fmla="*/ 230 h 665"/>
                  <a:gd name="T12" fmla="*/ 180 w 625"/>
                  <a:gd name="T13" fmla="*/ 221 h 665"/>
                  <a:gd name="T14" fmla="*/ 185 w 625"/>
                  <a:gd name="T15" fmla="*/ 212 h 665"/>
                  <a:gd name="T16" fmla="*/ 190 w 625"/>
                  <a:gd name="T17" fmla="*/ 204 h 665"/>
                  <a:gd name="T18" fmla="*/ 195 w 625"/>
                  <a:gd name="T19" fmla="*/ 195 h 665"/>
                  <a:gd name="T20" fmla="*/ 200 w 625"/>
                  <a:gd name="T21" fmla="*/ 186 h 665"/>
                  <a:gd name="T22" fmla="*/ 205 w 625"/>
                  <a:gd name="T23" fmla="*/ 176 h 665"/>
                  <a:gd name="T24" fmla="*/ 210 w 625"/>
                  <a:gd name="T25" fmla="*/ 163 h 665"/>
                  <a:gd name="T26" fmla="*/ 214 w 625"/>
                  <a:gd name="T27" fmla="*/ 149 h 665"/>
                  <a:gd name="T28" fmla="*/ 312 w 625"/>
                  <a:gd name="T29" fmla="*/ 0 h 665"/>
                  <a:gd name="T30" fmla="*/ 234 w 625"/>
                  <a:gd name="T31" fmla="*/ 65 h 665"/>
                  <a:gd name="T32" fmla="*/ 237 w 625"/>
                  <a:gd name="T33" fmla="*/ 0 h 665"/>
                  <a:gd name="T34" fmla="*/ 182 w 625"/>
                  <a:gd name="T35" fmla="*/ 56 h 665"/>
                  <a:gd name="T36" fmla="*/ 156 w 625"/>
                  <a:gd name="T37" fmla="*/ 0 h 665"/>
                  <a:gd name="T38" fmla="*/ 128 w 625"/>
                  <a:gd name="T39" fmla="*/ 57 h 665"/>
                  <a:gd name="T40" fmla="*/ 75 w 625"/>
                  <a:gd name="T41" fmla="*/ 0 h 665"/>
                  <a:gd name="T42" fmla="*/ 75 w 625"/>
                  <a:gd name="T43" fmla="*/ 65 h 665"/>
                  <a:gd name="T44" fmla="*/ 0 w 625"/>
                  <a:gd name="T45" fmla="*/ 0 h 665"/>
                  <a:gd name="T46" fmla="*/ 97 w 625"/>
                  <a:gd name="T47" fmla="*/ 149 h 665"/>
                  <a:gd name="T48" fmla="*/ 102 w 625"/>
                  <a:gd name="T49" fmla="*/ 163 h 665"/>
                  <a:gd name="T50" fmla="*/ 107 w 625"/>
                  <a:gd name="T51" fmla="*/ 176 h 665"/>
                  <a:gd name="T52" fmla="*/ 111 w 625"/>
                  <a:gd name="T53" fmla="*/ 186 h 665"/>
                  <a:gd name="T54" fmla="*/ 116 w 625"/>
                  <a:gd name="T55" fmla="*/ 195 h 665"/>
                  <a:gd name="T56" fmla="*/ 122 w 625"/>
                  <a:gd name="T57" fmla="*/ 204 h 665"/>
                  <a:gd name="T58" fmla="*/ 127 w 625"/>
                  <a:gd name="T59" fmla="*/ 212 h 665"/>
                  <a:gd name="T60" fmla="*/ 132 w 625"/>
                  <a:gd name="T61" fmla="*/ 221 h 665"/>
                  <a:gd name="T62" fmla="*/ 137 w 625"/>
                  <a:gd name="T63" fmla="*/ 230 h 665"/>
                  <a:gd name="T64" fmla="*/ 143 w 625"/>
                  <a:gd name="T65" fmla="*/ 252 h 665"/>
                  <a:gd name="T66" fmla="*/ 144 w 625"/>
                  <a:gd name="T67" fmla="*/ 280 h 665"/>
                  <a:gd name="T68" fmla="*/ 142 w 625"/>
                  <a:gd name="T69" fmla="*/ 308 h 665"/>
                  <a:gd name="T70" fmla="*/ 137 w 625"/>
                  <a:gd name="T71" fmla="*/ 332 h 665"/>
                  <a:gd name="T72" fmla="*/ 156 w 625"/>
                  <a:gd name="T73" fmla="*/ 332 h 6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25" h="665">
                    <a:moveTo>
                      <a:pt x="313" y="665"/>
                    </a:moveTo>
                    <a:lnTo>
                      <a:pt x="353" y="665"/>
                    </a:lnTo>
                    <a:lnTo>
                      <a:pt x="341" y="604"/>
                    </a:lnTo>
                    <a:lnTo>
                      <a:pt x="336" y="549"/>
                    </a:lnTo>
                    <a:lnTo>
                      <a:pt x="338" y="500"/>
                    </a:lnTo>
                    <a:lnTo>
                      <a:pt x="349" y="461"/>
                    </a:lnTo>
                    <a:lnTo>
                      <a:pt x="360" y="442"/>
                    </a:lnTo>
                    <a:lnTo>
                      <a:pt x="370" y="425"/>
                    </a:lnTo>
                    <a:lnTo>
                      <a:pt x="381" y="408"/>
                    </a:lnTo>
                    <a:lnTo>
                      <a:pt x="391" y="391"/>
                    </a:lnTo>
                    <a:lnTo>
                      <a:pt x="401" y="372"/>
                    </a:lnTo>
                    <a:lnTo>
                      <a:pt x="410" y="352"/>
                    </a:lnTo>
                    <a:lnTo>
                      <a:pt x="421" y="326"/>
                    </a:lnTo>
                    <a:lnTo>
                      <a:pt x="429" y="298"/>
                    </a:lnTo>
                    <a:lnTo>
                      <a:pt x="625" y="0"/>
                    </a:lnTo>
                    <a:lnTo>
                      <a:pt x="469" y="130"/>
                    </a:lnTo>
                    <a:lnTo>
                      <a:pt x="474" y="0"/>
                    </a:lnTo>
                    <a:lnTo>
                      <a:pt x="364" y="113"/>
                    </a:lnTo>
                    <a:lnTo>
                      <a:pt x="313" y="0"/>
                    </a:lnTo>
                    <a:lnTo>
                      <a:pt x="257" y="115"/>
                    </a:lnTo>
                    <a:lnTo>
                      <a:pt x="150" y="0"/>
                    </a:lnTo>
                    <a:lnTo>
                      <a:pt x="150" y="130"/>
                    </a:lnTo>
                    <a:lnTo>
                      <a:pt x="0" y="0"/>
                    </a:lnTo>
                    <a:lnTo>
                      <a:pt x="195" y="298"/>
                    </a:lnTo>
                    <a:lnTo>
                      <a:pt x="204" y="326"/>
                    </a:lnTo>
                    <a:lnTo>
                      <a:pt x="214" y="352"/>
                    </a:lnTo>
                    <a:lnTo>
                      <a:pt x="223" y="372"/>
                    </a:lnTo>
                    <a:lnTo>
                      <a:pt x="233" y="391"/>
                    </a:lnTo>
                    <a:lnTo>
                      <a:pt x="245" y="408"/>
                    </a:lnTo>
                    <a:lnTo>
                      <a:pt x="255" y="425"/>
                    </a:lnTo>
                    <a:lnTo>
                      <a:pt x="264" y="442"/>
                    </a:lnTo>
                    <a:lnTo>
                      <a:pt x="275" y="461"/>
                    </a:lnTo>
                    <a:lnTo>
                      <a:pt x="286" y="504"/>
                    </a:lnTo>
                    <a:lnTo>
                      <a:pt x="288" y="561"/>
                    </a:lnTo>
                    <a:lnTo>
                      <a:pt x="284" y="617"/>
                    </a:lnTo>
                    <a:lnTo>
                      <a:pt x="275" y="665"/>
                    </a:lnTo>
                    <a:lnTo>
                      <a:pt x="313" y="665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2" name="Freeform 55"/>
              <p:cNvSpPr>
                <a:spLocks/>
              </p:cNvSpPr>
              <p:nvPr/>
            </p:nvSpPr>
            <p:spPr bwMode="auto">
              <a:xfrm>
                <a:off x="3187" y="1994"/>
                <a:ext cx="48" cy="334"/>
              </a:xfrm>
              <a:custGeom>
                <a:avLst/>
                <a:gdLst>
                  <a:gd name="T0" fmla="*/ 48 w 94"/>
                  <a:gd name="T1" fmla="*/ 334 h 667"/>
                  <a:gd name="T2" fmla="*/ 32 w 94"/>
                  <a:gd name="T3" fmla="*/ 334 h 667"/>
                  <a:gd name="T4" fmla="*/ 37 w 94"/>
                  <a:gd name="T5" fmla="*/ 305 h 667"/>
                  <a:gd name="T6" fmla="*/ 39 w 94"/>
                  <a:gd name="T7" fmla="*/ 279 h 667"/>
                  <a:gd name="T8" fmla="*/ 39 w 94"/>
                  <a:gd name="T9" fmla="*/ 255 h 667"/>
                  <a:gd name="T10" fmla="*/ 37 w 94"/>
                  <a:gd name="T11" fmla="*/ 230 h 667"/>
                  <a:gd name="T12" fmla="*/ 17 w 94"/>
                  <a:gd name="T13" fmla="*/ 207 h 667"/>
                  <a:gd name="T14" fmla="*/ 5 w 94"/>
                  <a:gd name="T15" fmla="*/ 179 h 667"/>
                  <a:gd name="T16" fmla="*/ 0 w 94"/>
                  <a:gd name="T17" fmla="*/ 147 h 667"/>
                  <a:gd name="T18" fmla="*/ 1 w 94"/>
                  <a:gd name="T19" fmla="*/ 114 h 667"/>
                  <a:gd name="T20" fmla="*/ 7 w 94"/>
                  <a:gd name="T21" fmla="*/ 81 h 667"/>
                  <a:gd name="T22" fmla="*/ 17 w 94"/>
                  <a:gd name="T23" fmla="*/ 50 h 667"/>
                  <a:gd name="T24" fmla="*/ 32 w 94"/>
                  <a:gd name="T25" fmla="*/ 22 h 667"/>
                  <a:gd name="T26" fmla="*/ 48 w 94"/>
                  <a:gd name="T27" fmla="*/ 0 h 667"/>
                  <a:gd name="T28" fmla="*/ 48 w 94"/>
                  <a:gd name="T29" fmla="*/ 334 h 66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4" h="667">
                    <a:moveTo>
                      <a:pt x="94" y="667"/>
                    </a:moveTo>
                    <a:lnTo>
                      <a:pt x="63" y="667"/>
                    </a:lnTo>
                    <a:lnTo>
                      <a:pt x="72" y="610"/>
                    </a:lnTo>
                    <a:lnTo>
                      <a:pt x="77" y="558"/>
                    </a:lnTo>
                    <a:lnTo>
                      <a:pt x="76" y="510"/>
                    </a:lnTo>
                    <a:lnTo>
                      <a:pt x="72" y="460"/>
                    </a:lnTo>
                    <a:lnTo>
                      <a:pt x="33" y="414"/>
                    </a:lnTo>
                    <a:lnTo>
                      <a:pt x="9" y="357"/>
                    </a:lnTo>
                    <a:lnTo>
                      <a:pt x="0" y="294"/>
                    </a:lnTo>
                    <a:lnTo>
                      <a:pt x="1" y="227"/>
                    </a:lnTo>
                    <a:lnTo>
                      <a:pt x="14" y="162"/>
                    </a:lnTo>
                    <a:lnTo>
                      <a:pt x="34" y="99"/>
                    </a:lnTo>
                    <a:lnTo>
                      <a:pt x="62" y="44"/>
                    </a:lnTo>
                    <a:lnTo>
                      <a:pt x="94" y="0"/>
                    </a:lnTo>
                    <a:lnTo>
                      <a:pt x="94" y="667"/>
                    </a:lnTo>
                    <a:close/>
                  </a:path>
                </a:pathLst>
              </a:custGeom>
              <a:solidFill>
                <a:srgbClr val="99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3" name="Freeform 56"/>
              <p:cNvSpPr>
                <a:spLocks/>
              </p:cNvSpPr>
              <p:nvPr/>
            </p:nvSpPr>
            <p:spPr bwMode="auto">
              <a:xfrm>
                <a:off x="2526" y="2011"/>
                <a:ext cx="34" cy="151"/>
              </a:xfrm>
              <a:custGeom>
                <a:avLst/>
                <a:gdLst>
                  <a:gd name="T0" fmla="*/ 0 w 68"/>
                  <a:gd name="T1" fmla="*/ 136 h 302"/>
                  <a:gd name="T2" fmla="*/ 0 w 68"/>
                  <a:gd name="T3" fmla="*/ 0 h 302"/>
                  <a:gd name="T4" fmla="*/ 9 w 68"/>
                  <a:gd name="T5" fmla="*/ 13 h 302"/>
                  <a:gd name="T6" fmla="*/ 16 w 68"/>
                  <a:gd name="T7" fmla="*/ 30 h 302"/>
                  <a:gd name="T8" fmla="*/ 23 w 68"/>
                  <a:gd name="T9" fmla="*/ 48 h 302"/>
                  <a:gd name="T10" fmla="*/ 29 w 68"/>
                  <a:gd name="T11" fmla="*/ 68 h 302"/>
                  <a:gd name="T12" fmla="*/ 33 w 68"/>
                  <a:gd name="T13" fmla="*/ 89 h 302"/>
                  <a:gd name="T14" fmla="*/ 34 w 68"/>
                  <a:gd name="T15" fmla="*/ 110 h 302"/>
                  <a:gd name="T16" fmla="*/ 33 w 68"/>
                  <a:gd name="T17" fmla="*/ 131 h 302"/>
                  <a:gd name="T18" fmla="*/ 30 w 68"/>
                  <a:gd name="T19" fmla="*/ 151 h 302"/>
                  <a:gd name="T20" fmla="*/ 0 w 68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8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6" y="95"/>
                    </a:lnTo>
                    <a:lnTo>
                      <a:pt x="57" y="136"/>
                    </a:lnTo>
                    <a:lnTo>
                      <a:pt x="65" y="177"/>
                    </a:lnTo>
                    <a:lnTo>
                      <a:pt x="68" y="219"/>
                    </a:lnTo>
                    <a:lnTo>
                      <a:pt x="66" y="262"/>
                    </a:lnTo>
                    <a:lnTo>
                      <a:pt x="60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4" name="Freeform 57"/>
              <p:cNvSpPr>
                <a:spLocks/>
              </p:cNvSpPr>
              <p:nvPr/>
            </p:nvSpPr>
            <p:spPr bwMode="auto">
              <a:xfrm>
                <a:off x="2841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5 w 69"/>
                  <a:gd name="T11" fmla="*/ 68 h 302"/>
                  <a:gd name="T12" fmla="*/ 1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1" y="136"/>
                    </a:lnTo>
                    <a:lnTo>
                      <a:pt x="3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5" name="Freeform 58"/>
              <p:cNvSpPr>
                <a:spLocks/>
              </p:cNvSpPr>
              <p:nvPr/>
            </p:nvSpPr>
            <p:spPr bwMode="auto">
              <a:xfrm>
                <a:off x="2883" y="2011"/>
                <a:ext cx="33" cy="151"/>
              </a:xfrm>
              <a:custGeom>
                <a:avLst/>
                <a:gdLst>
                  <a:gd name="T0" fmla="*/ 0 w 67"/>
                  <a:gd name="T1" fmla="*/ 136 h 302"/>
                  <a:gd name="T2" fmla="*/ 0 w 67"/>
                  <a:gd name="T3" fmla="*/ 0 h 302"/>
                  <a:gd name="T4" fmla="*/ 8 w 67"/>
                  <a:gd name="T5" fmla="*/ 13 h 302"/>
                  <a:gd name="T6" fmla="*/ 16 w 67"/>
                  <a:gd name="T7" fmla="*/ 30 h 302"/>
                  <a:gd name="T8" fmla="*/ 22 w 67"/>
                  <a:gd name="T9" fmla="*/ 48 h 302"/>
                  <a:gd name="T10" fmla="*/ 27 w 67"/>
                  <a:gd name="T11" fmla="*/ 68 h 302"/>
                  <a:gd name="T12" fmla="*/ 31 w 67"/>
                  <a:gd name="T13" fmla="*/ 89 h 302"/>
                  <a:gd name="T14" fmla="*/ 33 w 67"/>
                  <a:gd name="T15" fmla="*/ 110 h 302"/>
                  <a:gd name="T16" fmla="*/ 32 w 67"/>
                  <a:gd name="T17" fmla="*/ 131 h 302"/>
                  <a:gd name="T18" fmla="*/ 29 w 67"/>
                  <a:gd name="T19" fmla="*/ 151 h 302"/>
                  <a:gd name="T20" fmla="*/ 0 w 67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7" h="302">
                    <a:moveTo>
                      <a:pt x="0" y="272"/>
                    </a:moveTo>
                    <a:lnTo>
                      <a:pt x="0" y="0"/>
                    </a:lnTo>
                    <a:lnTo>
                      <a:pt x="17" y="26"/>
                    </a:lnTo>
                    <a:lnTo>
                      <a:pt x="32" y="59"/>
                    </a:lnTo>
                    <a:lnTo>
                      <a:pt x="45" y="95"/>
                    </a:lnTo>
                    <a:lnTo>
                      <a:pt x="55" y="136"/>
                    </a:lnTo>
                    <a:lnTo>
                      <a:pt x="63" y="177"/>
                    </a:lnTo>
                    <a:lnTo>
                      <a:pt x="67" y="219"/>
                    </a:lnTo>
                    <a:lnTo>
                      <a:pt x="64" y="262"/>
                    </a:lnTo>
                    <a:lnTo>
                      <a:pt x="59" y="302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6" name="Freeform 59"/>
              <p:cNvSpPr>
                <a:spLocks/>
              </p:cNvSpPr>
              <p:nvPr/>
            </p:nvSpPr>
            <p:spPr bwMode="auto">
              <a:xfrm>
                <a:off x="3197" y="2012"/>
                <a:ext cx="34" cy="151"/>
              </a:xfrm>
              <a:custGeom>
                <a:avLst/>
                <a:gdLst>
                  <a:gd name="T0" fmla="*/ 34 w 69"/>
                  <a:gd name="T1" fmla="*/ 136 h 302"/>
                  <a:gd name="T2" fmla="*/ 34 w 69"/>
                  <a:gd name="T3" fmla="*/ 0 h 302"/>
                  <a:gd name="T4" fmla="*/ 26 w 69"/>
                  <a:gd name="T5" fmla="*/ 14 h 302"/>
                  <a:gd name="T6" fmla="*/ 18 w 69"/>
                  <a:gd name="T7" fmla="*/ 30 h 302"/>
                  <a:gd name="T8" fmla="*/ 11 w 69"/>
                  <a:gd name="T9" fmla="*/ 48 h 302"/>
                  <a:gd name="T10" fmla="*/ 6 w 69"/>
                  <a:gd name="T11" fmla="*/ 68 h 302"/>
                  <a:gd name="T12" fmla="*/ 2 w 69"/>
                  <a:gd name="T13" fmla="*/ 89 h 302"/>
                  <a:gd name="T14" fmla="*/ 0 w 69"/>
                  <a:gd name="T15" fmla="*/ 110 h 302"/>
                  <a:gd name="T16" fmla="*/ 1 w 69"/>
                  <a:gd name="T17" fmla="*/ 131 h 302"/>
                  <a:gd name="T18" fmla="*/ 4 w 69"/>
                  <a:gd name="T19" fmla="*/ 151 h 302"/>
                  <a:gd name="T20" fmla="*/ 34 w 69"/>
                  <a:gd name="T21" fmla="*/ 136 h 3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9" h="302">
                    <a:moveTo>
                      <a:pt x="69" y="272"/>
                    </a:moveTo>
                    <a:lnTo>
                      <a:pt x="69" y="0"/>
                    </a:lnTo>
                    <a:lnTo>
                      <a:pt x="52" y="27"/>
                    </a:lnTo>
                    <a:lnTo>
                      <a:pt x="36" y="59"/>
                    </a:lnTo>
                    <a:lnTo>
                      <a:pt x="22" y="96"/>
                    </a:lnTo>
                    <a:lnTo>
                      <a:pt x="12" y="136"/>
                    </a:lnTo>
                    <a:lnTo>
                      <a:pt x="4" y="177"/>
                    </a:lnTo>
                    <a:lnTo>
                      <a:pt x="0" y="220"/>
                    </a:lnTo>
                    <a:lnTo>
                      <a:pt x="2" y="262"/>
                    </a:lnTo>
                    <a:lnTo>
                      <a:pt x="9" y="302"/>
                    </a:lnTo>
                    <a:lnTo>
                      <a:pt x="69" y="272"/>
                    </a:lnTo>
                    <a:close/>
                  </a:path>
                </a:pathLst>
              </a:custGeom>
              <a:solidFill>
                <a:srgbClr val="7FCC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7" name="Freeform 60"/>
              <p:cNvSpPr>
                <a:spLocks/>
              </p:cNvSpPr>
              <p:nvPr/>
            </p:nvSpPr>
            <p:spPr bwMode="auto">
              <a:xfrm>
                <a:off x="2672" y="2012"/>
                <a:ext cx="58" cy="124"/>
              </a:xfrm>
              <a:custGeom>
                <a:avLst/>
                <a:gdLst>
                  <a:gd name="T0" fmla="*/ 29 w 117"/>
                  <a:gd name="T1" fmla="*/ 119 h 248"/>
                  <a:gd name="T2" fmla="*/ 31 w 117"/>
                  <a:gd name="T3" fmla="*/ 119 h 248"/>
                  <a:gd name="T4" fmla="*/ 33 w 117"/>
                  <a:gd name="T5" fmla="*/ 119 h 248"/>
                  <a:gd name="T6" fmla="*/ 37 w 117"/>
                  <a:gd name="T7" fmla="*/ 120 h 248"/>
                  <a:gd name="T8" fmla="*/ 40 w 117"/>
                  <a:gd name="T9" fmla="*/ 120 h 248"/>
                  <a:gd name="T10" fmla="*/ 44 w 117"/>
                  <a:gd name="T11" fmla="*/ 121 h 248"/>
                  <a:gd name="T12" fmla="*/ 49 w 117"/>
                  <a:gd name="T13" fmla="*/ 122 h 248"/>
                  <a:gd name="T14" fmla="*/ 54 w 117"/>
                  <a:gd name="T15" fmla="*/ 123 h 248"/>
                  <a:gd name="T16" fmla="*/ 58 w 117"/>
                  <a:gd name="T17" fmla="*/ 124 h 248"/>
                  <a:gd name="T18" fmla="*/ 57 w 117"/>
                  <a:gd name="T19" fmla="*/ 108 h 248"/>
                  <a:gd name="T20" fmla="*/ 54 w 117"/>
                  <a:gd name="T21" fmla="*/ 89 h 248"/>
                  <a:gd name="T22" fmla="*/ 50 w 117"/>
                  <a:gd name="T23" fmla="*/ 71 h 248"/>
                  <a:gd name="T24" fmla="*/ 46 w 117"/>
                  <a:gd name="T25" fmla="*/ 52 h 248"/>
                  <a:gd name="T26" fmla="*/ 41 w 117"/>
                  <a:gd name="T27" fmla="*/ 34 h 248"/>
                  <a:gd name="T28" fmla="*/ 36 w 117"/>
                  <a:gd name="T29" fmla="*/ 19 h 248"/>
                  <a:gd name="T30" fmla="*/ 32 w 117"/>
                  <a:gd name="T31" fmla="*/ 8 h 248"/>
                  <a:gd name="T32" fmla="*/ 29 w 117"/>
                  <a:gd name="T33" fmla="*/ 0 h 248"/>
                  <a:gd name="T34" fmla="*/ 25 w 117"/>
                  <a:gd name="T35" fmla="*/ 8 h 248"/>
                  <a:gd name="T36" fmla="*/ 21 w 117"/>
                  <a:gd name="T37" fmla="*/ 19 h 248"/>
                  <a:gd name="T38" fmla="*/ 17 w 117"/>
                  <a:gd name="T39" fmla="*/ 34 h 248"/>
                  <a:gd name="T40" fmla="*/ 12 w 117"/>
                  <a:gd name="T41" fmla="*/ 52 h 248"/>
                  <a:gd name="T42" fmla="*/ 8 w 117"/>
                  <a:gd name="T43" fmla="*/ 71 h 248"/>
                  <a:gd name="T44" fmla="*/ 4 w 117"/>
                  <a:gd name="T45" fmla="*/ 89 h 248"/>
                  <a:gd name="T46" fmla="*/ 1 w 117"/>
                  <a:gd name="T47" fmla="*/ 108 h 248"/>
                  <a:gd name="T48" fmla="*/ 0 w 117"/>
                  <a:gd name="T49" fmla="*/ 124 h 248"/>
                  <a:gd name="T50" fmla="*/ 4 w 117"/>
                  <a:gd name="T51" fmla="*/ 123 h 248"/>
                  <a:gd name="T52" fmla="*/ 9 w 117"/>
                  <a:gd name="T53" fmla="*/ 122 h 248"/>
                  <a:gd name="T54" fmla="*/ 13 w 117"/>
                  <a:gd name="T55" fmla="*/ 121 h 248"/>
                  <a:gd name="T56" fmla="*/ 17 w 117"/>
                  <a:gd name="T57" fmla="*/ 120 h 248"/>
                  <a:gd name="T58" fmla="*/ 21 w 117"/>
                  <a:gd name="T59" fmla="*/ 120 h 248"/>
                  <a:gd name="T60" fmla="*/ 24 w 117"/>
                  <a:gd name="T61" fmla="*/ 119 h 248"/>
                  <a:gd name="T62" fmla="*/ 27 w 117"/>
                  <a:gd name="T63" fmla="*/ 119 h 248"/>
                  <a:gd name="T64" fmla="*/ 29 w 117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248">
                    <a:moveTo>
                      <a:pt x="58" y="238"/>
                    </a:moveTo>
                    <a:lnTo>
                      <a:pt x="63" y="238"/>
                    </a:lnTo>
                    <a:lnTo>
                      <a:pt x="67" y="238"/>
                    </a:lnTo>
                    <a:lnTo>
                      <a:pt x="74" y="239"/>
                    </a:lnTo>
                    <a:lnTo>
                      <a:pt x="81" y="240"/>
                    </a:lnTo>
                    <a:lnTo>
                      <a:pt x="89" y="242"/>
                    </a:lnTo>
                    <a:lnTo>
                      <a:pt x="99" y="244"/>
                    </a:lnTo>
                    <a:lnTo>
                      <a:pt x="108" y="246"/>
                    </a:lnTo>
                    <a:lnTo>
                      <a:pt x="117" y="248"/>
                    </a:lnTo>
                    <a:lnTo>
                      <a:pt x="115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2" y="68"/>
                    </a:lnTo>
                    <a:lnTo>
                      <a:pt x="73" y="38"/>
                    </a:lnTo>
                    <a:lnTo>
                      <a:pt x="65" y="15"/>
                    </a:lnTo>
                    <a:lnTo>
                      <a:pt x="58" y="0"/>
                    </a:lnTo>
                    <a:lnTo>
                      <a:pt x="51" y="15"/>
                    </a:lnTo>
                    <a:lnTo>
                      <a:pt x="43" y="38"/>
                    </a:lnTo>
                    <a:lnTo>
                      <a:pt x="34" y="68"/>
                    </a:lnTo>
                    <a:lnTo>
                      <a:pt x="24" y="104"/>
                    </a:lnTo>
                    <a:lnTo>
                      <a:pt x="16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7" y="242"/>
                    </a:lnTo>
                    <a:lnTo>
                      <a:pt x="35" y="240"/>
                    </a:lnTo>
                    <a:lnTo>
                      <a:pt x="43" y="239"/>
                    </a:lnTo>
                    <a:lnTo>
                      <a:pt x="49" y="238"/>
                    </a:lnTo>
                    <a:lnTo>
                      <a:pt x="55" y="238"/>
                    </a:lnTo>
                    <a:lnTo>
                      <a:pt x="58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8" name="Freeform 61"/>
              <p:cNvSpPr>
                <a:spLocks/>
              </p:cNvSpPr>
              <p:nvPr/>
            </p:nvSpPr>
            <p:spPr bwMode="auto">
              <a:xfrm>
                <a:off x="2573" y="2028"/>
                <a:ext cx="93" cy="115"/>
              </a:xfrm>
              <a:custGeom>
                <a:avLst/>
                <a:gdLst>
                  <a:gd name="T0" fmla="*/ 90 w 185"/>
                  <a:gd name="T1" fmla="*/ 112 h 231"/>
                  <a:gd name="T2" fmla="*/ 87 w 185"/>
                  <a:gd name="T3" fmla="*/ 111 h 231"/>
                  <a:gd name="T4" fmla="*/ 82 w 185"/>
                  <a:gd name="T5" fmla="*/ 113 h 231"/>
                  <a:gd name="T6" fmla="*/ 79 w 185"/>
                  <a:gd name="T7" fmla="*/ 114 h 231"/>
                  <a:gd name="T8" fmla="*/ 78 w 185"/>
                  <a:gd name="T9" fmla="*/ 115 h 231"/>
                  <a:gd name="T10" fmla="*/ 0 w 185"/>
                  <a:gd name="T11" fmla="*/ 0 h 231"/>
                  <a:gd name="T12" fmla="*/ 93 w 185"/>
                  <a:gd name="T13" fmla="*/ 93 h 231"/>
                  <a:gd name="T14" fmla="*/ 91 w 185"/>
                  <a:gd name="T15" fmla="*/ 98 h 231"/>
                  <a:gd name="T16" fmla="*/ 90 w 185"/>
                  <a:gd name="T17" fmla="*/ 104 h 231"/>
                  <a:gd name="T18" fmla="*/ 90 w 185"/>
                  <a:gd name="T19" fmla="*/ 110 h 231"/>
                  <a:gd name="T20" fmla="*/ 90 w 185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5" h="231">
                    <a:moveTo>
                      <a:pt x="180" y="224"/>
                    </a:moveTo>
                    <a:lnTo>
                      <a:pt x="174" y="223"/>
                    </a:lnTo>
                    <a:lnTo>
                      <a:pt x="164" y="226"/>
                    </a:lnTo>
                    <a:lnTo>
                      <a:pt x="157" y="229"/>
                    </a:lnTo>
                    <a:lnTo>
                      <a:pt x="155" y="231"/>
                    </a:lnTo>
                    <a:lnTo>
                      <a:pt x="0" y="0"/>
                    </a:lnTo>
                    <a:lnTo>
                      <a:pt x="185" y="186"/>
                    </a:lnTo>
                    <a:lnTo>
                      <a:pt x="182" y="197"/>
                    </a:lnTo>
                    <a:lnTo>
                      <a:pt x="180" y="209"/>
                    </a:lnTo>
                    <a:lnTo>
                      <a:pt x="180" y="220"/>
                    </a:lnTo>
                    <a:lnTo>
                      <a:pt x="180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59" name="Freeform 62"/>
              <p:cNvSpPr>
                <a:spLocks/>
              </p:cNvSpPr>
              <p:nvPr/>
            </p:nvSpPr>
            <p:spPr bwMode="auto">
              <a:xfrm>
                <a:off x="2736" y="2032"/>
                <a:ext cx="88" cy="111"/>
              </a:xfrm>
              <a:custGeom>
                <a:avLst/>
                <a:gdLst>
                  <a:gd name="T0" fmla="*/ 3 w 178"/>
                  <a:gd name="T1" fmla="*/ 107 h 221"/>
                  <a:gd name="T2" fmla="*/ 7 w 178"/>
                  <a:gd name="T3" fmla="*/ 107 h 221"/>
                  <a:gd name="T4" fmla="*/ 11 w 178"/>
                  <a:gd name="T5" fmla="*/ 108 h 221"/>
                  <a:gd name="T6" fmla="*/ 15 w 178"/>
                  <a:gd name="T7" fmla="*/ 110 h 221"/>
                  <a:gd name="T8" fmla="*/ 16 w 178"/>
                  <a:gd name="T9" fmla="*/ 111 h 221"/>
                  <a:gd name="T10" fmla="*/ 88 w 178"/>
                  <a:gd name="T11" fmla="*/ 0 h 221"/>
                  <a:gd name="T12" fmla="*/ 0 w 178"/>
                  <a:gd name="T13" fmla="*/ 87 h 221"/>
                  <a:gd name="T14" fmla="*/ 2 w 178"/>
                  <a:gd name="T15" fmla="*/ 93 h 221"/>
                  <a:gd name="T16" fmla="*/ 2 w 178"/>
                  <a:gd name="T17" fmla="*/ 99 h 221"/>
                  <a:gd name="T18" fmla="*/ 3 w 178"/>
                  <a:gd name="T19" fmla="*/ 105 h 221"/>
                  <a:gd name="T20" fmla="*/ 3 w 178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8" h="221">
                    <a:moveTo>
                      <a:pt x="6" y="214"/>
                    </a:moveTo>
                    <a:lnTo>
                      <a:pt x="14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3" y="221"/>
                    </a:lnTo>
                    <a:lnTo>
                      <a:pt x="178" y="0"/>
                    </a:lnTo>
                    <a:lnTo>
                      <a:pt x="0" y="174"/>
                    </a:lnTo>
                    <a:lnTo>
                      <a:pt x="4" y="185"/>
                    </a:lnTo>
                    <a:lnTo>
                      <a:pt x="5" y="198"/>
                    </a:lnTo>
                    <a:lnTo>
                      <a:pt x="6" y="210"/>
                    </a:lnTo>
                    <a:lnTo>
                      <a:pt x="6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0" name="Freeform 63"/>
              <p:cNvSpPr>
                <a:spLocks/>
              </p:cNvSpPr>
              <p:nvPr/>
            </p:nvSpPr>
            <p:spPr bwMode="auto">
              <a:xfrm>
                <a:off x="3029" y="2012"/>
                <a:ext cx="58" cy="124"/>
              </a:xfrm>
              <a:custGeom>
                <a:avLst/>
                <a:gdLst>
                  <a:gd name="T0" fmla="*/ 30 w 116"/>
                  <a:gd name="T1" fmla="*/ 119 h 248"/>
                  <a:gd name="T2" fmla="*/ 31 w 116"/>
                  <a:gd name="T3" fmla="*/ 119 h 248"/>
                  <a:gd name="T4" fmla="*/ 34 w 116"/>
                  <a:gd name="T5" fmla="*/ 119 h 248"/>
                  <a:gd name="T6" fmla="*/ 37 w 116"/>
                  <a:gd name="T7" fmla="*/ 120 h 248"/>
                  <a:gd name="T8" fmla="*/ 41 w 116"/>
                  <a:gd name="T9" fmla="*/ 120 h 248"/>
                  <a:gd name="T10" fmla="*/ 45 w 116"/>
                  <a:gd name="T11" fmla="*/ 121 h 248"/>
                  <a:gd name="T12" fmla="*/ 49 w 116"/>
                  <a:gd name="T13" fmla="*/ 122 h 248"/>
                  <a:gd name="T14" fmla="*/ 54 w 116"/>
                  <a:gd name="T15" fmla="*/ 123 h 248"/>
                  <a:gd name="T16" fmla="*/ 58 w 116"/>
                  <a:gd name="T17" fmla="*/ 124 h 248"/>
                  <a:gd name="T18" fmla="*/ 57 w 116"/>
                  <a:gd name="T19" fmla="*/ 108 h 248"/>
                  <a:gd name="T20" fmla="*/ 55 w 116"/>
                  <a:gd name="T21" fmla="*/ 89 h 248"/>
                  <a:gd name="T22" fmla="*/ 51 w 116"/>
                  <a:gd name="T23" fmla="*/ 71 h 248"/>
                  <a:gd name="T24" fmla="*/ 47 w 116"/>
                  <a:gd name="T25" fmla="*/ 52 h 248"/>
                  <a:gd name="T26" fmla="*/ 42 w 116"/>
                  <a:gd name="T27" fmla="*/ 34 h 248"/>
                  <a:gd name="T28" fmla="*/ 37 w 116"/>
                  <a:gd name="T29" fmla="*/ 19 h 248"/>
                  <a:gd name="T30" fmla="*/ 33 w 116"/>
                  <a:gd name="T31" fmla="*/ 8 h 248"/>
                  <a:gd name="T32" fmla="*/ 30 w 116"/>
                  <a:gd name="T33" fmla="*/ 0 h 248"/>
                  <a:gd name="T34" fmla="*/ 26 w 116"/>
                  <a:gd name="T35" fmla="*/ 8 h 248"/>
                  <a:gd name="T36" fmla="*/ 22 w 116"/>
                  <a:gd name="T37" fmla="*/ 19 h 248"/>
                  <a:gd name="T38" fmla="*/ 17 w 116"/>
                  <a:gd name="T39" fmla="*/ 34 h 248"/>
                  <a:gd name="T40" fmla="*/ 12 w 116"/>
                  <a:gd name="T41" fmla="*/ 52 h 248"/>
                  <a:gd name="T42" fmla="*/ 8 w 116"/>
                  <a:gd name="T43" fmla="*/ 71 h 248"/>
                  <a:gd name="T44" fmla="*/ 4 w 116"/>
                  <a:gd name="T45" fmla="*/ 89 h 248"/>
                  <a:gd name="T46" fmla="*/ 1 w 116"/>
                  <a:gd name="T47" fmla="*/ 108 h 248"/>
                  <a:gd name="T48" fmla="*/ 0 w 116"/>
                  <a:gd name="T49" fmla="*/ 124 h 248"/>
                  <a:gd name="T50" fmla="*/ 5 w 116"/>
                  <a:gd name="T51" fmla="*/ 123 h 248"/>
                  <a:gd name="T52" fmla="*/ 9 w 116"/>
                  <a:gd name="T53" fmla="*/ 122 h 248"/>
                  <a:gd name="T54" fmla="*/ 14 w 116"/>
                  <a:gd name="T55" fmla="*/ 121 h 248"/>
                  <a:gd name="T56" fmla="*/ 18 w 116"/>
                  <a:gd name="T57" fmla="*/ 120 h 248"/>
                  <a:gd name="T58" fmla="*/ 22 w 116"/>
                  <a:gd name="T59" fmla="*/ 120 h 248"/>
                  <a:gd name="T60" fmla="*/ 25 w 116"/>
                  <a:gd name="T61" fmla="*/ 119 h 248"/>
                  <a:gd name="T62" fmla="*/ 28 w 116"/>
                  <a:gd name="T63" fmla="*/ 119 h 248"/>
                  <a:gd name="T64" fmla="*/ 30 w 116"/>
                  <a:gd name="T65" fmla="*/ 119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6" h="248">
                    <a:moveTo>
                      <a:pt x="59" y="238"/>
                    </a:moveTo>
                    <a:lnTo>
                      <a:pt x="62" y="238"/>
                    </a:lnTo>
                    <a:lnTo>
                      <a:pt x="68" y="238"/>
                    </a:lnTo>
                    <a:lnTo>
                      <a:pt x="74" y="239"/>
                    </a:lnTo>
                    <a:lnTo>
                      <a:pt x="82" y="240"/>
                    </a:lnTo>
                    <a:lnTo>
                      <a:pt x="90" y="242"/>
                    </a:lnTo>
                    <a:lnTo>
                      <a:pt x="98" y="244"/>
                    </a:lnTo>
                    <a:lnTo>
                      <a:pt x="107" y="246"/>
                    </a:lnTo>
                    <a:lnTo>
                      <a:pt x="116" y="248"/>
                    </a:lnTo>
                    <a:lnTo>
                      <a:pt x="114" y="215"/>
                    </a:lnTo>
                    <a:lnTo>
                      <a:pt x="109" y="178"/>
                    </a:lnTo>
                    <a:lnTo>
                      <a:pt x="101" y="141"/>
                    </a:lnTo>
                    <a:lnTo>
                      <a:pt x="93" y="104"/>
                    </a:lnTo>
                    <a:lnTo>
                      <a:pt x="83" y="68"/>
                    </a:lnTo>
                    <a:lnTo>
                      <a:pt x="74" y="38"/>
                    </a:lnTo>
                    <a:lnTo>
                      <a:pt x="66" y="15"/>
                    </a:lnTo>
                    <a:lnTo>
                      <a:pt x="59" y="0"/>
                    </a:lnTo>
                    <a:lnTo>
                      <a:pt x="52" y="15"/>
                    </a:lnTo>
                    <a:lnTo>
                      <a:pt x="44" y="38"/>
                    </a:lnTo>
                    <a:lnTo>
                      <a:pt x="33" y="68"/>
                    </a:lnTo>
                    <a:lnTo>
                      <a:pt x="24" y="104"/>
                    </a:lnTo>
                    <a:lnTo>
                      <a:pt x="15" y="141"/>
                    </a:lnTo>
                    <a:lnTo>
                      <a:pt x="8" y="178"/>
                    </a:lnTo>
                    <a:lnTo>
                      <a:pt x="2" y="215"/>
                    </a:lnTo>
                    <a:lnTo>
                      <a:pt x="0" y="248"/>
                    </a:lnTo>
                    <a:lnTo>
                      <a:pt x="9" y="246"/>
                    </a:lnTo>
                    <a:lnTo>
                      <a:pt x="18" y="244"/>
                    </a:lnTo>
                    <a:lnTo>
                      <a:pt x="28" y="242"/>
                    </a:lnTo>
                    <a:lnTo>
                      <a:pt x="36" y="240"/>
                    </a:lnTo>
                    <a:lnTo>
                      <a:pt x="43" y="239"/>
                    </a:lnTo>
                    <a:lnTo>
                      <a:pt x="50" y="238"/>
                    </a:lnTo>
                    <a:lnTo>
                      <a:pt x="55" y="238"/>
                    </a:lnTo>
                    <a:lnTo>
                      <a:pt x="59" y="238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1" name="Freeform 64"/>
              <p:cNvSpPr>
                <a:spLocks/>
              </p:cNvSpPr>
              <p:nvPr/>
            </p:nvSpPr>
            <p:spPr bwMode="auto">
              <a:xfrm>
                <a:off x="2930" y="2028"/>
                <a:ext cx="93" cy="115"/>
              </a:xfrm>
              <a:custGeom>
                <a:avLst/>
                <a:gdLst>
                  <a:gd name="T0" fmla="*/ 91 w 187"/>
                  <a:gd name="T1" fmla="*/ 112 h 231"/>
                  <a:gd name="T2" fmla="*/ 87 w 187"/>
                  <a:gd name="T3" fmla="*/ 111 h 231"/>
                  <a:gd name="T4" fmla="*/ 83 w 187"/>
                  <a:gd name="T5" fmla="*/ 113 h 231"/>
                  <a:gd name="T6" fmla="*/ 79 w 187"/>
                  <a:gd name="T7" fmla="*/ 114 h 231"/>
                  <a:gd name="T8" fmla="*/ 78 w 187"/>
                  <a:gd name="T9" fmla="*/ 115 h 231"/>
                  <a:gd name="T10" fmla="*/ 0 w 187"/>
                  <a:gd name="T11" fmla="*/ 0 h 231"/>
                  <a:gd name="T12" fmla="*/ 93 w 187"/>
                  <a:gd name="T13" fmla="*/ 93 h 231"/>
                  <a:gd name="T14" fmla="*/ 91 w 187"/>
                  <a:gd name="T15" fmla="*/ 98 h 231"/>
                  <a:gd name="T16" fmla="*/ 91 w 187"/>
                  <a:gd name="T17" fmla="*/ 104 h 231"/>
                  <a:gd name="T18" fmla="*/ 91 w 187"/>
                  <a:gd name="T19" fmla="*/ 110 h 231"/>
                  <a:gd name="T20" fmla="*/ 91 w 187"/>
                  <a:gd name="T21" fmla="*/ 112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7" h="231">
                    <a:moveTo>
                      <a:pt x="182" y="224"/>
                    </a:moveTo>
                    <a:lnTo>
                      <a:pt x="175" y="223"/>
                    </a:lnTo>
                    <a:lnTo>
                      <a:pt x="166" y="226"/>
                    </a:lnTo>
                    <a:lnTo>
                      <a:pt x="159" y="229"/>
                    </a:lnTo>
                    <a:lnTo>
                      <a:pt x="157" y="231"/>
                    </a:lnTo>
                    <a:lnTo>
                      <a:pt x="0" y="0"/>
                    </a:lnTo>
                    <a:lnTo>
                      <a:pt x="187" y="186"/>
                    </a:lnTo>
                    <a:lnTo>
                      <a:pt x="183" y="197"/>
                    </a:lnTo>
                    <a:lnTo>
                      <a:pt x="182" y="209"/>
                    </a:lnTo>
                    <a:lnTo>
                      <a:pt x="182" y="220"/>
                    </a:lnTo>
                    <a:lnTo>
                      <a:pt x="182" y="22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2" name="Freeform 65"/>
              <p:cNvSpPr>
                <a:spLocks/>
              </p:cNvSpPr>
              <p:nvPr/>
            </p:nvSpPr>
            <p:spPr bwMode="auto">
              <a:xfrm>
                <a:off x="3092" y="2032"/>
                <a:ext cx="88" cy="111"/>
              </a:xfrm>
              <a:custGeom>
                <a:avLst/>
                <a:gdLst>
                  <a:gd name="T0" fmla="*/ 3 w 177"/>
                  <a:gd name="T1" fmla="*/ 107 h 221"/>
                  <a:gd name="T2" fmla="*/ 6 w 177"/>
                  <a:gd name="T3" fmla="*/ 107 h 221"/>
                  <a:gd name="T4" fmla="*/ 11 w 177"/>
                  <a:gd name="T5" fmla="*/ 108 h 221"/>
                  <a:gd name="T6" fmla="*/ 15 w 177"/>
                  <a:gd name="T7" fmla="*/ 110 h 221"/>
                  <a:gd name="T8" fmla="*/ 16 w 177"/>
                  <a:gd name="T9" fmla="*/ 111 h 221"/>
                  <a:gd name="T10" fmla="*/ 88 w 177"/>
                  <a:gd name="T11" fmla="*/ 0 h 221"/>
                  <a:gd name="T12" fmla="*/ 0 w 177"/>
                  <a:gd name="T13" fmla="*/ 87 h 221"/>
                  <a:gd name="T14" fmla="*/ 1 w 177"/>
                  <a:gd name="T15" fmla="*/ 93 h 221"/>
                  <a:gd name="T16" fmla="*/ 2 w 177"/>
                  <a:gd name="T17" fmla="*/ 99 h 221"/>
                  <a:gd name="T18" fmla="*/ 3 w 177"/>
                  <a:gd name="T19" fmla="*/ 105 h 221"/>
                  <a:gd name="T20" fmla="*/ 3 w 177"/>
                  <a:gd name="T21" fmla="*/ 107 h 2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7" h="221">
                    <a:moveTo>
                      <a:pt x="7" y="214"/>
                    </a:moveTo>
                    <a:lnTo>
                      <a:pt x="13" y="213"/>
                    </a:lnTo>
                    <a:lnTo>
                      <a:pt x="23" y="216"/>
                    </a:lnTo>
                    <a:lnTo>
                      <a:pt x="30" y="219"/>
                    </a:lnTo>
                    <a:lnTo>
                      <a:pt x="32" y="221"/>
                    </a:lnTo>
                    <a:lnTo>
                      <a:pt x="177" y="0"/>
                    </a:lnTo>
                    <a:lnTo>
                      <a:pt x="0" y="174"/>
                    </a:lnTo>
                    <a:lnTo>
                      <a:pt x="3" y="185"/>
                    </a:lnTo>
                    <a:lnTo>
                      <a:pt x="5" y="198"/>
                    </a:lnTo>
                    <a:lnTo>
                      <a:pt x="7" y="210"/>
                    </a:lnTo>
                    <a:lnTo>
                      <a:pt x="7" y="214"/>
                    </a:lnTo>
                    <a:close/>
                  </a:path>
                </a:pathLst>
              </a:custGeom>
              <a:solidFill>
                <a:srgbClr val="3399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3" name="Freeform 66"/>
              <p:cNvSpPr>
                <a:spLocks/>
              </p:cNvSpPr>
              <p:nvPr/>
            </p:nvSpPr>
            <p:spPr bwMode="auto">
              <a:xfrm>
                <a:off x="3087" y="2014"/>
                <a:ext cx="45" cy="88"/>
              </a:xfrm>
              <a:custGeom>
                <a:avLst/>
                <a:gdLst>
                  <a:gd name="T0" fmla="*/ 7 w 90"/>
                  <a:gd name="T1" fmla="*/ 88 h 177"/>
                  <a:gd name="T2" fmla="*/ 34 w 90"/>
                  <a:gd name="T3" fmla="*/ 61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8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8" y="123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4" name="Freeform 67"/>
              <p:cNvSpPr>
                <a:spLocks/>
              </p:cNvSpPr>
              <p:nvPr/>
            </p:nvSpPr>
            <p:spPr bwMode="auto">
              <a:xfrm>
                <a:off x="2987" y="2013"/>
                <a:ext cx="42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2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3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3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5" name="Freeform 68"/>
              <p:cNvSpPr>
                <a:spLocks/>
              </p:cNvSpPr>
              <p:nvPr/>
            </p:nvSpPr>
            <p:spPr bwMode="auto">
              <a:xfrm>
                <a:off x="2630" y="2013"/>
                <a:ext cx="43" cy="91"/>
              </a:xfrm>
              <a:custGeom>
                <a:avLst/>
                <a:gdLst>
                  <a:gd name="T0" fmla="*/ 36 w 85"/>
                  <a:gd name="T1" fmla="*/ 91 h 181"/>
                  <a:gd name="T2" fmla="*/ 5 w 85"/>
                  <a:gd name="T3" fmla="*/ 61 h 181"/>
                  <a:gd name="T4" fmla="*/ 0 w 85"/>
                  <a:gd name="T5" fmla="*/ 0 h 181"/>
                  <a:gd name="T6" fmla="*/ 43 w 85"/>
                  <a:gd name="T7" fmla="*/ 55 h 181"/>
                  <a:gd name="T8" fmla="*/ 36 w 85"/>
                  <a:gd name="T9" fmla="*/ 9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" h="181">
                    <a:moveTo>
                      <a:pt x="72" y="181"/>
                    </a:moveTo>
                    <a:lnTo>
                      <a:pt x="10" y="121"/>
                    </a:lnTo>
                    <a:lnTo>
                      <a:pt x="0" y="0"/>
                    </a:lnTo>
                    <a:lnTo>
                      <a:pt x="85" y="110"/>
                    </a:lnTo>
                    <a:lnTo>
                      <a:pt x="72" y="181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66" name="Freeform 69"/>
              <p:cNvSpPr>
                <a:spLocks/>
              </p:cNvSpPr>
              <p:nvPr/>
            </p:nvSpPr>
            <p:spPr bwMode="auto">
              <a:xfrm>
                <a:off x="2730" y="2013"/>
                <a:ext cx="45" cy="89"/>
              </a:xfrm>
              <a:custGeom>
                <a:avLst/>
                <a:gdLst>
                  <a:gd name="T0" fmla="*/ 7 w 90"/>
                  <a:gd name="T1" fmla="*/ 89 h 177"/>
                  <a:gd name="T2" fmla="*/ 35 w 90"/>
                  <a:gd name="T3" fmla="*/ 62 h 177"/>
                  <a:gd name="T4" fmla="*/ 45 w 90"/>
                  <a:gd name="T5" fmla="*/ 0 h 177"/>
                  <a:gd name="T6" fmla="*/ 0 w 90"/>
                  <a:gd name="T7" fmla="*/ 51 h 177"/>
                  <a:gd name="T8" fmla="*/ 7 w 90"/>
                  <a:gd name="T9" fmla="*/ 89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177">
                    <a:moveTo>
                      <a:pt x="13" y="177"/>
                    </a:moveTo>
                    <a:lnTo>
                      <a:pt x="69" y="124"/>
                    </a:lnTo>
                    <a:lnTo>
                      <a:pt x="90" y="0"/>
                    </a:lnTo>
                    <a:lnTo>
                      <a:pt x="0" y="102"/>
                    </a:lnTo>
                    <a:lnTo>
                      <a:pt x="13" y="177"/>
                    </a:lnTo>
                    <a:close/>
                  </a:path>
                </a:pathLst>
              </a:custGeom>
              <a:solidFill>
                <a:srgbClr val="3FC6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18436" name="Picture 70" descr="BE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32338"/>
            <a:ext cx="403860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1"/>
          <p:cNvSpPr txBox="1">
            <a:spLocks noChangeArrowheads="1"/>
          </p:cNvSpPr>
          <p:nvPr/>
        </p:nvSpPr>
        <p:spPr bwMode="auto">
          <a:xfrm>
            <a:off x="1295400" y="3048000"/>
            <a:ext cx="7848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И если был изображён прямой клин       ,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то без дополнительных пояснений нельзя было определить, какое число записано: 1, 60, 3600 или какая - нибудь другая степень 60. Впоследствии 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18438" name="WordArt 72"/>
          <p:cNvSpPr>
            <a:spLocks noChangeArrowheads="1" noChangeShapeType="1" noTextEdit="1"/>
          </p:cNvSpPr>
          <p:nvPr/>
        </p:nvSpPr>
        <p:spPr bwMode="auto">
          <a:xfrm>
            <a:off x="2057400" y="2667000"/>
            <a:ext cx="6019800" cy="457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r>
              <a:rPr lang="ru-RU" sz="2400" kern="10">
                <a:ln w="63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 ней не было знака для НУЛЯ</a:t>
            </a:r>
          </a:p>
        </p:txBody>
      </p:sp>
      <p:sp>
        <p:nvSpPr>
          <p:cNvPr id="18439" name="Text Box 73"/>
          <p:cNvSpPr txBox="1">
            <a:spLocks noChangeArrowheads="1"/>
          </p:cNvSpPr>
          <p:nvPr/>
        </p:nvSpPr>
        <p:spPr bwMode="auto">
          <a:xfrm>
            <a:off x="1219200" y="4572000"/>
            <a:ext cx="44958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вавилоняне ввели специальный символ для обозначения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пропущенного шестидесятичного разряда.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8440" name="Freeform 74"/>
          <p:cNvSpPr>
            <a:spLocks/>
          </p:cNvSpPr>
          <p:nvPr/>
        </p:nvSpPr>
        <p:spPr bwMode="auto">
          <a:xfrm>
            <a:off x="7620000" y="3048000"/>
            <a:ext cx="228600" cy="533400"/>
          </a:xfrm>
          <a:custGeom>
            <a:avLst/>
            <a:gdLst>
              <a:gd name="T0" fmla="*/ 0 w 144"/>
              <a:gd name="T1" fmla="*/ 76200 h 336"/>
              <a:gd name="T2" fmla="*/ 152400 w 144"/>
              <a:gd name="T3" fmla="*/ 533400 h 336"/>
              <a:gd name="T4" fmla="*/ 228600 w 144"/>
              <a:gd name="T5" fmla="*/ 0 h 336"/>
              <a:gd name="T6" fmla="*/ 152400 w 144"/>
              <a:gd name="T7" fmla="*/ 76200 h 336"/>
              <a:gd name="T8" fmla="*/ 0 w 144"/>
              <a:gd name="T9" fmla="*/ 7620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" h="336">
                <a:moveTo>
                  <a:pt x="0" y="48"/>
                </a:moveTo>
                <a:lnTo>
                  <a:pt x="96" y="336"/>
                </a:lnTo>
                <a:lnTo>
                  <a:pt x="144" y="0"/>
                </a:lnTo>
                <a:lnTo>
                  <a:pt x="96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7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524625"/>
            <a:ext cx="2303463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18442" name="AutoShape 7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840538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F573D"/>
                    </a:gs>
                    <a:gs pos="100000">
                      <a:srgbClr val="99FF33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В Индии и Китае.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6858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solidFill>
                  <a:srgbClr val="993300"/>
                </a:solidFill>
              </a:rPr>
              <a:t>Позиционные системы счисления возникли независимо одна от другой в древнем Двуречье, у  майя и в Индии. </a:t>
            </a:r>
          </a:p>
          <a:p>
            <a:pPr eaLnBrk="0" hangingPunct="0"/>
            <a:endParaRPr lang="ru-RU" sz="2500" b="1">
              <a:solidFill>
                <a:srgbClr val="993300"/>
              </a:solidFill>
            </a:endParaRPr>
          </a:p>
          <a:p>
            <a:pPr eaLnBrk="0" hangingPunct="0"/>
            <a:r>
              <a:rPr lang="ru-RU" sz="2500" b="1">
                <a:solidFill>
                  <a:srgbClr val="993300"/>
                </a:solidFill>
              </a:rPr>
              <a:t>В древней Индии и Китае существовали системы записи, построенные на </a:t>
            </a:r>
          </a:p>
          <a:p>
            <a:pPr eaLnBrk="0" hangingPunct="0"/>
            <a:r>
              <a:rPr lang="ru-RU" sz="2500" b="1">
                <a:solidFill>
                  <a:srgbClr val="993300"/>
                </a:solidFill>
              </a:rPr>
              <a:t>                                       принципе. В таких системах для записи одинакового числа единиц, десятков,сотен или тысяч применяются одни и те же символы, но после каждого символа пишется название соответствующего разряда. </a:t>
            </a:r>
            <a:endParaRPr lang="ru-RU" sz="2200" b="1" i="1"/>
          </a:p>
        </p:txBody>
      </p:sp>
      <p:pic>
        <p:nvPicPr>
          <p:cNvPr id="19460" name="Picture 4" descr="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8200" y="0"/>
            <a:ext cx="685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362200" y="3200400"/>
            <a:ext cx="6781800" cy="611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Что привело людей к этому открытию ?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438400" y="4419600"/>
            <a:ext cx="3200400" cy="304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МУЛЬТИПЛИКАТИВНОМ</a:t>
            </a:r>
          </a:p>
        </p:txBody>
      </p:sp>
      <p:pic>
        <p:nvPicPr>
          <p:cNvPr id="19464" name="Picture 8" descr="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800600"/>
            <a:ext cx="6127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8213" y="3886200"/>
            <a:ext cx="58578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Стенд - буд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22669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Стенд - Счет иероглифы Китай"/>
          <p:cNvPicPr>
            <a:picLocks noChangeAspect="1" noChangeArrowheads="1"/>
          </p:cNvPicPr>
          <p:nvPr/>
        </p:nvPicPr>
        <p:blipFill>
          <a:blip r:embed="rId2" cstate="print"/>
          <a:srcRect r="37726"/>
          <a:stretch>
            <a:fillRect/>
          </a:stretch>
        </p:blipFill>
        <p:spPr bwMode="auto">
          <a:xfrm>
            <a:off x="0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051050" y="1052513"/>
            <a:ext cx="6934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solidFill>
                  <a:srgbClr val="993300"/>
                </a:solidFill>
              </a:rPr>
              <a:t>Индийцы издавна проявляли глубокий интерес к большим числам и способам их записи.                         царственных невест соревновались не только в</a:t>
            </a:r>
          </a:p>
          <a:p>
            <a:pPr algn="l" eaLnBrk="0" hangingPunct="0"/>
            <a:r>
              <a:rPr lang="ru-RU" sz="2400" b="1">
                <a:solidFill>
                  <a:srgbClr val="993300"/>
                </a:solidFill>
              </a:rPr>
              <a:t>борьбе или стрельбе из лука, </a:t>
            </a:r>
          </a:p>
          <a:p>
            <a:pPr algn="l" eaLnBrk="0" hangingPunct="0"/>
            <a:r>
              <a:rPr lang="ru-RU" sz="2400" b="1">
                <a:solidFill>
                  <a:srgbClr val="993300"/>
                </a:solidFill>
              </a:rPr>
              <a:t>но и в письменности  и </a:t>
            </a:r>
          </a:p>
          <a:p>
            <a:pPr algn="l" eaLnBrk="0" hangingPunct="0"/>
            <a:r>
              <a:rPr lang="ru-RU" sz="2400" b="1">
                <a:solidFill>
                  <a:srgbClr val="993300"/>
                </a:solidFill>
              </a:rPr>
              <a:t>арифметике.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979613" y="3716338"/>
            <a:ext cx="7150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993300"/>
                </a:solidFill>
              </a:rPr>
              <a:t>Между II и VI вв.н.э. Индийцы познакомились с греческой астрономией. Одновременно они познакомились с 60-ричной нумерацией и греческим круглым нулём. </a:t>
            </a:r>
            <a:endParaRPr lang="ru-RU" sz="2400" b="1" i="1">
              <a:solidFill>
                <a:srgbClr val="FF3300"/>
              </a:solidFill>
            </a:endParaRPr>
          </a:p>
        </p:txBody>
      </p:sp>
      <p:pic>
        <p:nvPicPr>
          <p:cNvPr id="20485" name="Picture 4" descr="BONS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205038"/>
            <a:ext cx="2411412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2209800" y="0"/>
            <a:ext cx="693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993300"/>
                </a:solidFill>
              </a:rPr>
              <a:t>Если десятки обозначить символом Д, </a:t>
            </a:r>
          </a:p>
          <a:p>
            <a:pPr eaLnBrk="0" hangingPunct="0"/>
            <a:r>
              <a:rPr lang="ru-RU" sz="2400" b="1">
                <a:solidFill>
                  <a:srgbClr val="993300"/>
                </a:solidFill>
              </a:rPr>
              <a:t>а сотни - С, то число 325 будет выглядеть </a:t>
            </a:r>
          </a:p>
          <a:p>
            <a:pPr eaLnBrk="0" hangingPunct="0"/>
            <a:r>
              <a:rPr lang="ru-RU" sz="2400" b="1">
                <a:solidFill>
                  <a:srgbClr val="993300"/>
                </a:solidFill>
              </a:rPr>
              <a:t>так :     </a:t>
            </a:r>
            <a:r>
              <a:rPr lang="ru-RU" sz="2400" b="1">
                <a:solidFill>
                  <a:srgbClr val="FF0066"/>
                </a:solidFill>
              </a:rPr>
              <a:t>3С2Д5.</a:t>
            </a:r>
          </a:p>
        </p:txBody>
      </p:sp>
      <p:sp>
        <p:nvSpPr>
          <p:cNvPr id="20487" name="WordArt 8"/>
          <p:cNvSpPr>
            <a:spLocks noChangeArrowheads="1" noChangeShapeType="1" noTextEdit="1"/>
          </p:cNvSpPr>
          <p:nvPr/>
        </p:nvSpPr>
        <p:spPr bwMode="auto">
          <a:xfrm>
            <a:off x="3492500" y="1844675"/>
            <a:ext cx="1873250" cy="4318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>
                <a:ln w="63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Times New Roman"/>
                <a:cs typeface="Times New Roman"/>
              </a:rPr>
              <a:t>ЖЕНИХИ</a:t>
            </a:r>
          </a:p>
        </p:txBody>
      </p:sp>
      <p:pic>
        <p:nvPicPr>
          <p:cNvPr id="20488" name="Picture 9" descr="U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0"/>
            <a:ext cx="685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U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0"/>
            <a:ext cx="685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U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685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2" descr="U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7738" y="685800"/>
            <a:ext cx="5762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1979613" y="5300663"/>
            <a:ext cx="71643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solidFill>
                  <a:srgbClr val="FF0066"/>
                </a:solidFill>
              </a:rPr>
              <a:t>Индийцы и соединили греческие принципы нумерации со своей десятичной мультипликативной системой.</a:t>
            </a:r>
            <a:endParaRPr lang="ru-RU" sz="250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ownRibbonSharp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0" y="333375"/>
            <a:ext cx="7524750" cy="431800"/>
          </a:xfrm>
          <a:custGeom>
            <a:avLst/>
            <a:gdLst>
              <a:gd name="T0" fmla="*/ 3762375 w 21600"/>
              <a:gd name="T1" fmla="*/ 53975 h 21600"/>
              <a:gd name="T2" fmla="*/ 940594 w 21600"/>
              <a:gd name="T3" fmla="*/ 188913 h 21600"/>
              <a:gd name="T4" fmla="*/ 3762375 w 21600"/>
              <a:gd name="T5" fmla="*/ 431800 h 21600"/>
              <a:gd name="T6" fmla="*/ 6584156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Первобытные народы считают</a:t>
            </a:r>
          </a:p>
        </p:txBody>
      </p:sp>
      <p:sp>
        <p:nvSpPr>
          <p:cNvPr id="3075" name="DownRibbonSharp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042988" y="1125538"/>
            <a:ext cx="6408737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5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Числа получают имена</a:t>
            </a:r>
          </a:p>
        </p:txBody>
      </p:sp>
      <p:sp>
        <p:nvSpPr>
          <p:cNvPr id="3076" name="DownRibbonSharp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547813" y="1773238"/>
            <a:ext cx="6408737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5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Операции над числами</a:t>
            </a:r>
          </a:p>
        </p:txBody>
      </p:sp>
      <p:sp>
        <p:nvSpPr>
          <p:cNvPr id="3077" name="DownRibbonSharp">
            <a:hlinkClick r:id="rId6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124075" y="2420938"/>
            <a:ext cx="6408738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6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Древняя Греция</a:t>
            </a:r>
          </a:p>
        </p:txBody>
      </p:sp>
      <p:sp>
        <p:nvSpPr>
          <p:cNvPr id="3078" name="DownRibbonSharp">
            <a:hlinkClick r:id="rId7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484438" y="3141663"/>
            <a:ext cx="6408737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5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Древний Рим</a:t>
            </a:r>
          </a:p>
        </p:txBody>
      </p:sp>
      <p:sp>
        <p:nvSpPr>
          <p:cNvPr id="3079" name="DownRibbonSharp">
            <a:hlinkClick r:id="rId8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124075" y="3789363"/>
            <a:ext cx="6408738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6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Шумерская клинопись</a:t>
            </a:r>
          </a:p>
        </p:txBody>
      </p:sp>
      <p:sp>
        <p:nvSpPr>
          <p:cNvPr id="3080" name="DownRibbonSharp">
            <a:hlinkClick r:id="rId9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835150" y="4508500"/>
            <a:ext cx="6408738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6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Древний Египет</a:t>
            </a:r>
          </a:p>
        </p:txBody>
      </p:sp>
      <p:sp>
        <p:nvSpPr>
          <p:cNvPr id="3081" name="DownRibbonSharp">
            <a:hlinkClick r:id="rId10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1331913" y="5157788"/>
            <a:ext cx="6408737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5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Вавилония</a:t>
            </a:r>
          </a:p>
        </p:txBody>
      </p:sp>
      <p:sp>
        <p:nvSpPr>
          <p:cNvPr id="3082" name="DownRibbonSharp">
            <a:hlinkClick r:id="rId11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468313" y="5876925"/>
            <a:ext cx="6408737" cy="431800"/>
          </a:xfrm>
          <a:custGeom>
            <a:avLst/>
            <a:gdLst>
              <a:gd name="T0" fmla="*/ 3204369 w 21600"/>
              <a:gd name="T1" fmla="*/ 53975 h 21600"/>
              <a:gd name="T2" fmla="*/ 801092 w 21600"/>
              <a:gd name="T3" fmla="*/ 188913 h 21600"/>
              <a:gd name="T4" fmla="*/ 3204369 w 21600"/>
              <a:gd name="T5" fmla="*/ 431800 h 21600"/>
              <a:gd name="T6" fmla="*/ 5607645 w 21600"/>
              <a:gd name="T7" fmla="*/ 1889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400 w 21600"/>
              <a:gd name="T13" fmla="*/ 2700 h 21600"/>
              <a:gd name="T14" fmla="*/ 162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lnTo>
                  <a:pt x="0" y="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b="1">
                <a:solidFill>
                  <a:srgbClr val="FF0066"/>
                </a:solidFill>
              </a:rPr>
              <a:t>Индия и Китай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1042988" y="620713"/>
            <a:ext cx="7056437" cy="3313112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b="1" kern="1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ЭТО И БЫЛ</a:t>
            </a:r>
          </a:p>
          <a:p>
            <a:r>
              <a:rPr lang="ru-RU" sz="3600" b="1" kern="1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ЗАВЕРШАЮЩИЙ ШАГ</a:t>
            </a:r>
          </a:p>
          <a:p>
            <a:r>
              <a:rPr lang="ru-RU" sz="3600" b="1" kern="1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В СОЗДАНИИ НАШЕЙ</a:t>
            </a:r>
          </a:p>
          <a:p>
            <a:r>
              <a:rPr lang="ru-RU" sz="3600" b="1" kern="10">
                <a:ln w="31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НУМЕРАЦИИ.</a:t>
            </a:r>
          </a:p>
        </p:txBody>
      </p:sp>
      <p:pic>
        <p:nvPicPr>
          <p:cNvPr id="21507" name="Picture 5" descr="Стенд - КИТАЙСКИЙ ОРНАМ"/>
          <p:cNvPicPr>
            <a:picLocks noChangeAspect="1" noChangeArrowheads="1"/>
          </p:cNvPicPr>
          <p:nvPr/>
        </p:nvPicPr>
        <p:blipFill>
          <a:blip r:embed="rId3" cstate="print">
            <a:lum bright="12000" contrast="12000"/>
          </a:blip>
          <a:srcRect/>
          <a:stretch>
            <a:fillRect/>
          </a:stretch>
        </p:blipFill>
        <p:spPr bwMode="auto">
          <a:xfrm>
            <a:off x="0" y="5121275"/>
            <a:ext cx="9144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40538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9" descr="top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3100" y="2060575"/>
            <a:ext cx="21209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2" descr="Орех"/>
          <p:cNvSpPr>
            <a:spLocks noChangeArrowheads="1" noChangeShapeType="1" noTextEdit="1"/>
          </p:cNvSpPr>
          <p:nvPr/>
        </p:nvSpPr>
        <p:spPr bwMode="auto">
          <a:xfrm>
            <a:off x="2700338" y="176213"/>
            <a:ext cx="6172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Первобытные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народы</a:t>
            </a:r>
          </a:p>
          <a:p>
            <a:r>
              <a:rPr lang="ru-RU" sz="3600" kern="10">
                <a:ln w="9525">
                  <a:noFill/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считают 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0" y="4640263"/>
            <a:ext cx="87836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200" b="1"/>
              <a:t>Ещё недавно существовали племена, в языке которых были названия только двух чисел: один и два. Туземцы считали так : 1 - «урапун»   2 - «окоза»    3 - «окоза - урапун»  </a:t>
            </a:r>
          </a:p>
          <a:p>
            <a:pPr eaLnBrk="0" hangingPunct="0"/>
            <a:r>
              <a:rPr lang="ru-RU" sz="2200" b="1"/>
              <a:t>4 - «окоза - окоза»    5 - «окоза - окоза - урапун». . . . .</a:t>
            </a:r>
          </a:p>
          <a:p>
            <a:pPr eaLnBrk="0" hangingPunct="0"/>
            <a:r>
              <a:rPr lang="ru-RU" sz="2200" b="1"/>
              <a:t>Все остальные числа - «МНОГО» !  Видно, что люди освоили только небольшое количество целых чисел.</a:t>
            </a:r>
          </a:p>
        </p:txBody>
      </p:sp>
      <p:pic>
        <p:nvPicPr>
          <p:cNvPr id="4101" name="Picture 8" descr="TROPIC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0"/>
            <a:ext cx="248443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30"/>
          <p:cNvSpPr txBox="1">
            <a:spLocks noChangeArrowheads="1"/>
          </p:cNvSpPr>
          <p:nvPr/>
        </p:nvSpPr>
        <p:spPr bwMode="auto">
          <a:xfrm>
            <a:off x="0" y="1881188"/>
            <a:ext cx="7308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200" b="1"/>
              <a:t>Первыми понятиями математики были "меньше", "больше" и "столько же". Если одно племя меняло пойманных рыб на сделанные людьми другого племени каменные ножи, не нужно было считать, сколько принесли рыб и сколько ножей. Достаточно было положить рядом с каждой рыбой по ножу, чтобы обмен между племенами состоялся. 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63245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ru-RU" sz="2200" b="1" i="1">
                <a:solidFill>
                  <a:srgbClr val="660033"/>
                </a:solidFill>
              </a:rPr>
              <a:t>Многие русские пословицы </a:t>
            </a:r>
          </a:p>
          <a:p>
            <a:pPr algn="l" eaLnBrk="0" hangingPunct="0"/>
            <a:r>
              <a:rPr lang="ru-RU" sz="2200" b="1" i="1">
                <a:solidFill>
                  <a:srgbClr val="660033"/>
                </a:solidFill>
              </a:rPr>
              <a:t>говорят о том, что так же дело</a:t>
            </a:r>
          </a:p>
          <a:p>
            <a:pPr algn="l" eaLnBrk="0" hangingPunct="0"/>
            <a:r>
              <a:rPr lang="ru-RU" sz="2200" b="1" i="1">
                <a:solidFill>
                  <a:srgbClr val="660033"/>
                </a:solidFill>
              </a:rPr>
              <a:t>обстояло и у наших предков:</a:t>
            </a:r>
          </a:p>
          <a:p>
            <a:pPr algn="l" eaLnBrk="0" hangingPunct="0"/>
            <a:r>
              <a:rPr lang="ru-RU" sz="2200" b="1" i="1">
                <a:solidFill>
                  <a:srgbClr val="660033"/>
                </a:solidFill>
              </a:rPr>
              <a:t>«У семи нянек дитя без глаза»</a:t>
            </a:r>
          </a:p>
          <a:p>
            <a:pPr algn="l" eaLnBrk="0" hangingPunct="0"/>
            <a:r>
              <a:rPr lang="ru-RU" sz="2200" b="1" i="1">
                <a:solidFill>
                  <a:srgbClr val="660033"/>
                </a:solidFill>
              </a:rPr>
              <a:t>«Семь бед - один ответ»</a:t>
            </a:r>
          </a:p>
          <a:p>
            <a:pPr algn="l" eaLnBrk="0" hangingPunct="0"/>
            <a:r>
              <a:rPr lang="ru-RU" sz="2200" b="1" i="1">
                <a:solidFill>
                  <a:srgbClr val="660033"/>
                </a:solidFill>
              </a:rPr>
              <a:t>«Семеро одного не ждут»</a:t>
            </a:r>
          </a:p>
          <a:p>
            <a:pPr algn="l" eaLnBrk="0" hangingPunct="0"/>
            <a:r>
              <a:rPr lang="ru-RU" sz="2200" b="1" i="1">
                <a:solidFill>
                  <a:srgbClr val="660033"/>
                </a:solidFill>
              </a:rPr>
              <a:t>«Семь раз отмерь, один раз отрежь» </a:t>
            </a:r>
            <a:endParaRPr lang="ru-RU" sz="2200" b="1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95600" y="3352800"/>
            <a:ext cx="6477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solidFill>
                  <a:srgbClr val="333300"/>
                </a:solidFill>
                <a:latin typeface="Times New Roman" pitchFamily="18" charset="0"/>
              </a:rPr>
              <a:t>Туземцы Новой Гвинеи загибают один за другим пальцы руки, приговаривая «бе - бе - бе…». Досчитав до ПЯТИ, говорит «ибон - бе» (РУКА). Затем загибают пальцы другой руки «бе - бе..», пока не доходит до «ибон - али» (ДВЕ РУКИ). Для дальнейшего счёта используются пальцы ног, а затем….</a:t>
            </a:r>
          </a:p>
        </p:txBody>
      </p:sp>
      <p:pic>
        <p:nvPicPr>
          <p:cNvPr id="5124" name="Picture 4" descr="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6338"/>
            <a:ext cx="29718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AB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295400"/>
            <a:ext cx="11239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AB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4175" y="1676400"/>
            <a:ext cx="1139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AB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133600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TRE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350" y="30480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TRE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1013" y="0"/>
            <a:ext cx="1112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TRE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TRE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350" y="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TRE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81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WordArt 13" descr="Зеленый мрамор"/>
          <p:cNvSpPr>
            <a:spLocks noChangeArrowheads="1" noChangeShapeType="1" noTextEdit="1"/>
          </p:cNvSpPr>
          <p:nvPr/>
        </p:nvSpPr>
        <p:spPr bwMode="auto">
          <a:xfrm>
            <a:off x="3124200" y="5943600"/>
            <a:ext cx="60198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1213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руки и ноги кого-нибудь другого !</a:t>
            </a:r>
          </a:p>
        </p:txBody>
      </p:sp>
      <p:pic>
        <p:nvPicPr>
          <p:cNvPr id="5134" name="Picture 14" descr="AB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12573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228600" y="2743200"/>
            <a:ext cx="6172200" cy="533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Число               употребляется в смысле</a:t>
            </a:r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6553200" y="2667000"/>
            <a:ext cx="1447800" cy="533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"много"</a:t>
            </a: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1219200" y="2743200"/>
            <a:ext cx="1295400" cy="533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"семь"</a:t>
            </a:r>
          </a:p>
        </p:txBody>
      </p:sp>
      <p:sp>
        <p:nvSpPr>
          <p:cNvPr id="5138" name="AutoShape 1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563938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5139" name="AutoShape 19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27763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349750" y="3479800"/>
            <a:ext cx="4794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latin typeface="Times New Roman" pitchFamily="18" charset="0"/>
              </a:rPr>
              <a:t>               Однако, у большинства народов числа, которыми считали «деньги» (а в качестве денег в основном служил скот),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постепенно вытеснили все остальные. </a:t>
            </a:r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Они-то и стали теми</a:t>
            </a:r>
          </a:p>
          <a:p>
            <a:pPr algn="l" eaLnBrk="0" hangingPunct="0"/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универсальными числами, которые позволили считать</a:t>
            </a:r>
          </a:p>
          <a:p>
            <a:pPr algn="l" eaLnBrk="0" hangingPunct="0"/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любые предметы.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 </a:t>
            </a:r>
            <a:endParaRPr lang="ru-RU" sz="240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2863" y="-100013"/>
            <a:ext cx="5105400" cy="410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ru-RU" sz="2400" b="1">
                <a:latin typeface="Times New Roman" pitchFamily="18" charset="0"/>
              </a:rPr>
              <a:t>Люди постепенно привыкали при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счёте располагать предметы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устойчивыми группами по два, по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десять или по двенадцать.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Но отдельных имён у чисел ещё не было.У туземцев Флориды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слово «на-куа» означало 10 яиц,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«на-банара» - 10 корзин, но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слово «на», которое, казалось 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бы, соответствовало числу 10,</a:t>
            </a:r>
          </a:p>
          <a:p>
            <a:pPr algn="l" eaLnBrk="0" hangingPunct="0"/>
            <a:r>
              <a:rPr lang="ru-RU" sz="2400" b="1">
                <a:latin typeface="Times New Roman" pitchFamily="18" charset="0"/>
              </a:rPr>
              <a:t>отдельно не употреблялось.</a:t>
            </a:r>
          </a:p>
        </p:txBody>
      </p:sp>
      <p:pic>
        <p:nvPicPr>
          <p:cNvPr id="6148" name="Picture 4" descr="Стенд - Первобытные рису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AM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AM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AM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71500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AMEL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34340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DIVSPI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953000"/>
            <a:ext cx="1560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 rot="-1431945">
            <a:off x="701675" y="3429000"/>
            <a:ext cx="8442325" cy="447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Числа начинают получать имена</a:t>
            </a:r>
          </a:p>
        </p:txBody>
      </p:sp>
      <p:sp>
        <p:nvSpPr>
          <p:cNvPr id="615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6524625"/>
            <a:ext cx="2303463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615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40538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491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Стенд - Воин май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525" y="1557338"/>
            <a:ext cx="16414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0" y="0"/>
            <a:ext cx="83169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rgbClr val="FF3300"/>
                </a:solidFill>
              </a:rPr>
              <a:t>Так, индивидуальные названия получили числа меньше 10, а также десять, сто, тысяча.</a:t>
            </a: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484438" y="836613"/>
            <a:ext cx="6553200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r>
              <a:rPr lang="ru-RU" sz="3600" kern="10" spc="720" normalizeH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Операции над числами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0" y="1700213"/>
            <a:ext cx="701992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2200" b="1"/>
              <a:t>      С операциями сложения и вычитания люди имели дело задолго до того, как числа получили имена. Когда несколько групп сборщиков кореньев или рыболовов складывали в одно место свою добычу, они выполняли операцию </a:t>
            </a:r>
            <a:r>
              <a:rPr lang="ru-RU" sz="2200" b="1">
                <a:solidFill>
                  <a:srgbClr val="FF0066"/>
                </a:solidFill>
              </a:rPr>
              <a:t>сложения</a:t>
            </a:r>
            <a:r>
              <a:rPr lang="ru-RU" sz="2200" b="1"/>
              <a:t>. </a:t>
            </a:r>
            <a:endParaRPr lang="ru-RU" sz="2200"/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979613" y="3789363"/>
            <a:ext cx="7164387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200" b="1"/>
              <a:t>     С операцией </a:t>
            </a:r>
            <a:r>
              <a:rPr lang="ru-RU" sz="2200" b="1">
                <a:solidFill>
                  <a:srgbClr val="FF0066"/>
                </a:solidFill>
              </a:rPr>
              <a:t>умножения</a:t>
            </a:r>
            <a:r>
              <a:rPr lang="ru-RU" sz="2200" b="1"/>
              <a:t> люди познакомились, когда стали сеять хлеб и увидели, что собранный урожай в несколько раз больше, чем количество посеянных семян. </a:t>
            </a:r>
          </a:p>
          <a:p>
            <a:pPr algn="l"/>
            <a:r>
              <a:rPr lang="ru-RU" sz="2200" b="1"/>
              <a:t>      Говорили: собрали урожай "сам-двадцать", т. е. в двадцать раз больше собрали, чем посеяли. </a:t>
            </a:r>
          </a:p>
          <a:p>
            <a:pPr algn="l"/>
            <a:r>
              <a:rPr lang="ru-RU" sz="2200" b="1"/>
              <a:t>       Наконец, когда добытое мясо животных или собранные орехи делили поровну между всеми "ртами", выполнялась операция </a:t>
            </a:r>
            <a:r>
              <a:rPr lang="ru-RU" sz="2200" b="1">
                <a:solidFill>
                  <a:srgbClr val="FF0066"/>
                </a:solidFill>
              </a:rPr>
              <a:t>деления</a:t>
            </a:r>
            <a:r>
              <a:rPr lang="ru-RU" sz="2200" b="1"/>
              <a:t>.</a:t>
            </a:r>
            <a:r>
              <a:rPr lang="ru-RU" sz="2200"/>
              <a:t> </a:t>
            </a:r>
          </a:p>
        </p:txBody>
      </p:sp>
      <p:pic>
        <p:nvPicPr>
          <p:cNvPr id="7175" name="Picture 10" descr="zna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6700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6524625"/>
            <a:ext cx="2303463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7177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1125538"/>
            <a:ext cx="2303463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057400" y="2514600"/>
            <a:ext cx="7086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В середине </a:t>
            </a:r>
            <a:r>
              <a:rPr lang="en-US" sz="2500" b="1">
                <a:latin typeface="Times New Roman" pitchFamily="18" charset="0"/>
              </a:rPr>
              <a:t>V</a:t>
            </a:r>
            <a:r>
              <a:rPr lang="ru-RU" sz="2500" b="1">
                <a:latin typeface="Times New Roman" pitchFamily="18" charset="0"/>
              </a:rPr>
              <a:t> в. до н.э.</a:t>
            </a:r>
            <a:r>
              <a:rPr lang="ru-RU" sz="25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500" b="1">
                <a:latin typeface="Times New Roman" pitchFamily="18" charset="0"/>
              </a:rPr>
              <a:t>В Малой Азии, где были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древнегреческие колонии, появилась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система счисления нового типа -</a:t>
            </a:r>
          </a:p>
        </p:txBody>
      </p:sp>
      <p:pic>
        <p:nvPicPr>
          <p:cNvPr id="8195" name="Picture 3" descr="06707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0"/>
            <a:ext cx="3962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5181600" cy="2514600"/>
          </a:xfrm>
          <a:prstGeom prst="rect">
            <a:avLst/>
          </a:prstGeom>
          <a:gradFill rotWithShape="0">
            <a:gsLst>
              <a:gs pos="0">
                <a:srgbClr val="336699"/>
              </a:gs>
              <a:gs pos="100000">
                <a:srgbClr val="66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7" name="Picture 5" descr="Стенд - греческий алфав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775"/>
            <a:ext cx="2127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486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317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Древняя Греция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33600" y="4098925"/>
            <a:ext cx="71770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Её обычно называют ионийской. В этой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системе числа обозначались при помощи букв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алфавита, над которыми ставились черточки.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Первые девять букв обозначали числа от 1 до 9,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следующие девять 10, 20...90 и следующие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девять-числа 100, 200..900. Так можно было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обозначать любое число до 999. </a:t>
            </a:r>
          </a:p>
        </p:txBody>
      </p:sp>
      <p:sp>
        <p:nvSpPr>
          <p:cNvPr id="8200" name="WordArt 8"/>
          <p:cNvSpPr>
            <a:spLocks noChangeArrowheads="1" noChangeShapeType="1" noTextEdit="1"/>
          </p:cNvSpPr>
          <p:nvPr/>
        </p:nvSpPr>
        <p:spPr bwMode="auto">
          <a:xfrm>
            <a:off x="2514600" y="3657600"/>
            <a:ext cx="5486400" cy="523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ru-RU" sz="3600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алфавитная  нумерация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14999">
              <a:srgbClr val="C4D6EB"/>
            </a:gs>
            <a:gs pos="30000">
              <a:srgbClr val="85C2FF"/>
            </a:gs>
            <a:gs pos="50000">
              <a:srgbClr val="5E9EFF"/>
            </a:gs>
            <a:gs pos="70000">
              <a:srgbClr val="85C2FF"/>
            </a:gs>
            <a:gs pos="85001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тенд - греческий пис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625" y="0"/>
            <a:ext cx="28733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Стенд - Греческая ваза землепашец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33925"/>
            <a:ext cx="36385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61722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Для тысяч употреблялись опять первые девять букв, но - с косой черточкой слева внизу. Для числа 10000 употреблялся знак </a:t>
            </a:r>
            <a:r>
              <a:rPr lang="ru-RU" sz="2800" b="1">
                <a:latin typeface="Times New Roman" pitchFamily="18" charset="0"/>
              </a:rPr>
              <a:t>М</a:t>
            </a:r>
            <a:r>
              <a:rPr lang="ru-RU" sz="2500" b="1">
                <a:latin typeface="Times New Roman" pitchFamily="18" charset="0"/>
              </a:rPr>
              <a:t>,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5826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Над знаком ставилось число,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обозначающее количество мириад.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Так можно было обозначить все числа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до мириады мириад, т.е. 10</a:t>
            </a:r>
            <a:r>
              <a:rPr lang="ru-RU" sz="2500" b="1" baseline="30000">
                <a:latin typeface="Times New Roman" pitchFamily="18" charset="0"/>
              </a:rPr>
              <a:t>8</a:t>
            </a:r>
            <a:r>
              <a:rPr lang="ru-RU" sz="2500" b="1">
                <a:latin typeface="Times New Roman" pitchFamily="18" charset="0"/>
              </a:rPr>
              <a:t>. 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0" y="1676400"/>
            <a:ext cx="6019800" cy="533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315"/>
              </a:avLst>
            </a:prstTxWarp>
          </a:bodyPr>
          <a:lstStyle/>
          <a:p>
            <a:r>
              <a:rPr lang="ru-RU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это число называлось МИРИАДОЙ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702050" y="3962400"/>
            <a:ext cx="54419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Великий математик, механик и инженер древности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657600" y="5257800"/>
            <a:ext cx="4905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посвятил целое сочинение тому,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чтобы дать общий приём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наименования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сколь угодно больших чисел.</a:t>
            </a:r>
          </a:p>
          <a:p>
            <a:pPr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3733800" y="4800600"/>
            <a:ext cx="5105400" cy="533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315"/>
              </a:avLst>
            </a:prstTxWarp>
          </a:bodyPr>
          <a:lstStyle/>
          <a:p>
            <a:r>
              <a:rPr lang="ru-RU" sz="3600" kern="10">
                <a:ln w="31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/>
                <a:cs typeface="Times New Roman"/>
              </a:rPr>
              <a:t>АРХИМЕД   ( III в. до н.э.)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69342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Часто в сказках встречается «неразрешимая» задача:сосчитать, сколько звёзд на небе, капель в море или сколько песчинок на земле. Архимед показал, что такие задачи можно решать. Своё сочинение он так и назвал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553200" y="4953000"/>
          <a:ext cx="2590800" cy="1905000"/>
        </p:xfrm>
        <a:graphic>
          <a:graphicData uri="http://schemas.openxmlformats.org/presentationml/2006/ole">
            <p:oleObj spid="_x0000_s10243" name="Clip" r:id="rId3" imgW="1200157" imgH="714244" progId="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6629400" y="0"/>
          <a:ext cx="2514600" cy="1370013"/>
        </p:xfrm>
        <a:graphic>
          <a:graphicData uri="http://schemas.openxmlformats.org/presentationml/2006/ole">
            <p:oleObj spid="_x0000_s10244" name="Clip" r:id="rId4" imgW="1628823" imgH="885922" progId="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791200" y="990600"/>
          <a:ext cx="2514600" cy="1370013"/>
        </p:xfrm>
        <a:graphic>
          <a:graphicData uri="http://schemas.openxmlformats.org/presentationml/2006/ole">
            <p:oleObj spid="_x0000_s10245" name="Clip" r:id="rId5" imgW="1628823" imgH="885922" progId="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629400" y="2438400"/>
          <a:ext cx="2514600" cy="1370013"/>
        </p:xfrm>
        <a:graphic>
          <a:graphicData uri="http://schemas.openxmlformats.org/presentationml/2006/ole">
            <p:oleObj spid="_x0000_s10246" name="Clip" r:id="rId6" imgW="1628823" imgH="885922" progId="">
              <p:embed/>
            </p:oleObj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2420938"/>
            <a:ext cx="6681788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(«Псаммит»). Чтобы решить поставленную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задачу, Архимед все числа меньше мириады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мириад объединяет в первую                       и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называет их первыми числами. Вторые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числа от 10</a:t>
            </a:r>
            <a:r>
              <a:rPr lang="ru-RU" sz="2500" b="1" baseline="30000">
                <a:latin typeface="Times New Roman" pitchFamily="18" charset="0"/>
              </a:rPr>
              <a:t>8</a:t>
            </a:r>
            <a:r>
              <a:rPr lang="ru-RU" sz="2500" b="1">
                <a:latin typeface="Times New Roman" pitchFamily="18" charset="0"/>
              </a:rPr>
              <a:t> до 10</a:t>
            </a:r>
            <a:r>
              <a:rPr lang="ru-RU" sz="2500" b="1" baseline="30000">
                <a:latin typeface="Times New Roman" pitchFamily="18" charset="0"/>
              </a:rPr>
              <a:t>16</a:t>
            </a:r>
            <a:r>
              <a:rPr lang="ru-RU" sz="2500" b="1">
                <a:latin typeface="Times New Roman" pitchFamily="18" charset="0"/>
              </a:rPr>
              <a:t> …И далее можно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наращивать разряды. Способ Архимеда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близок к позиционному,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304800" y="1916113"/>
            <a:ext cx="6019800" cy="533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315"/>
              </a:avLst>
            </a:prstTxWarp>
          </a:bodyPr>
          <a:lstStyle/>
          <a:p>
            <a:r>
              <a:rPr lang="ru-RU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"Исчисление  песка"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5445125"/>
            <a:ext cx="69548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500" b="1">
                <a:latin typeface="Times New Roman" pitchFamily="18" charset="0"/>
              </a:rPr>
              <a:t>прежде чем человечеству удалось создать </a:t>
            </a:r>
          </a:p>
          <a:p>
            <a:pPr eaLnBrk="0" hangingPunct="0"/>
            <a:r>
              <a:rPr lang="ru-RU" sz="2500" b="1">
                <a:latin typeface="Times New Roman" pitchFamily="18" charset="0"/>
              </a:rPr>
              <a:t>десятичную позиционную систему счисления.  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111125" y="5013325"/>
            <a:ext cx="6477000" cy="533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10319"/>
                <a:gd name="adj2" fmla="val 315"/>
              </a:avLst>
            </a:prstTxWarp>
          </a:bodyPr>
          <a:lstStyle/>
          <a:p>
            <a:r>
              <a:rPr lang="ru-RU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НО понадобилось ещё около 1000 лет,</a:t>
            </a:r>
          </a:p>
        </p:txBody>
      </p:sp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5867400" y="3581400"/>
          <a:ext cx="2514600" cy="1370013"/>
        </p:xfrm>
        <a:graphic>
          <a:graphicData uri="http://schemas.openxmlformats.org/presentationml/2006/ole">
            <p:oleObj spid="_x0000_s10251" name="Clip" r:id="rId7" imgW="1628823" imgH="885922" progId="">
              <p:embed/>
            </p:oleObj>
          </a:graphicData>
        </a:graphic>
      </p:graphicFrame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4495800" y="3284538"/>
            <a:ext cx="1600200" cy="3810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0"/>
                <a:gd name="adj2" fmla="val 315"/>
              </a:avLst>
            </a:prstTxWarp>
          </a:bodyPr>
          <a:lstStyle/>
          <a:p>
            <a:r>
              <a:rPr lang="ru-RU" sz="3600" kern="1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ОКТАДУ</a:t>
            </a:r>
          </a:p>
        </p:txBody>
      </p:sp>
      <p:sp>
        <p:nvSpPr>
          <p:cNvPr id="10253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71550" y="6524625"/>
            <a:ext cx="2303463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Дальше</a:t>
            </a:r>
          </a:p>
        </p:txBody>
      </p:sp>
      <p:sp>
        <p:nvSpPr>
          <p:cNvPr id="10254" name="AutoShape 1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11638" y="6524625"/>
            <a:ext cx="2303462" cy="333375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>
                <a:solidFill>
                  <a:schemeClr val="accent2"/>
                </a:solidFill>
              </a:rPr>
              <a:t>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535</TotalTime>
  <Words>1633</Words>
  <Application>Microsoft Office PowerPoint</Application>
  <PresentationFormat>Экран (4:3)</PresentationFormat>
  <Paragraphs>206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Оформление по умолчанию</vt:lpstr>
      <vt:lpstr>Clip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1</cp:lastModifiedBy>
  <cp:revision>18</cp:revision>
  <dcterms:created xsi:type="dcterms:W3CDTF">2002-10-07T11:25:38Z</dcterms:created>
  <dcterms:modified xsi:type="dcterms:W3CDTF">2019-05-05T13:25:52Z</dcterms:modified>
</cp:coreProperties>
</file>